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395" r:id="rId14"/>
    <p:sldId id="409" r:id="rId15"/>
    <p:sldId id="266" r:id="rId16"/>
    <p:sldId id="410" r:id="rId17"/>
    <p:sldId id="268" r:id="rId18"/>
    <p:sldId id="270" r:id="rId19"/>
    <p:sldId id="396" r:id="rId20"/>
    <p:sldId id="267" r:id="rId21"/>
    <p:sldId id="269" r:id="rId22"/>
    <p:sldId id="398" r:id="rId23"/>
    <p:sldId id="397" r:id="rId24"/>
    <p:sldId id="394" r:id="rId25"/>
    <p:sldId id="407"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2">
          <p15:clr>
            <a:srgbClr val="A4A3A4"/>
          </p15:clr>
        </p15:guide>
        <p15:guide id="2" orient="horz" pos="2160">
          <p15:clr>
            <a:srgbClr val="A4A3A4"/>
          </p15:clr>
        </p15:guide>
        <p15:guide id="3" pos="5479">
          <p15:clr>
            <a:srgbClr val="A4A3A4"/>
          </p15:clr>
        </p15:guide>
        <p15:guide id="4" pos="2881">
          <p15:clr>
            <a:srgbClr val="A4A3A4"/>
          </p15:clr>
        </p15:guide>
        <p15:guide id="5" pos="2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1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82"/>
        <p:guide orient="horz" pos="2160"/>
        <p:guide pos="5479"/>
        <p:guide pos="2881"/>
        <p:guide pos="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3" name="Google Shape;10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2" name="Google Shape;20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16</a:t>
            </a:fld>
            <a:endParaRPr/>
          </a:p>
        </p:txBody>
      </p:sp>
    </p:spTree>
    <p:extLst>
      <p:ext uri="{BB962C8B-B14F-4D97-AF65-F5344CB8AC3E}">
        <p14:creationId xmlns:p14="http://schemas.microsoft.com/office/powerpoint/2010/main" val="76365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73" name="Google Shape;17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18</a:t>
            </a:fld>
            <a:endParaRPr/>
          </a:p>
        </p:txBody>
      </p:sp>
    </p:spTree>
    <p:extLst>
      <p:ext uri="{BB962C8B-B14F-4D97-AF65-F5344CB8AC3E}">
        <p14:creationId xmlns:p14="http://schemas.microsoft.com/office/powerpoint/2010/main" val="1745294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should start at 2:50 for course sections (beginning part is from academic plan and I’m not sure if all students have that in their workday)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995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5" name="Google Shape;6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Alternative title slide">
  <p:cSld name="Alternative title slide">
    <p:bg>
      <p:bgPr>
        <a:solidFill>
          <a:schemeClr val="dk1"/>
        </a:solid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42913" y="1688004"/>
            <a:ext cx="8245474" cy="48109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442912" y="2169098"/>
            <a:ext cx="8245475" cy="833563"/>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600"/>
              <a:buNone/>
              <a:defRPr sz="1600" b="0">
                <a:solidFill>
                  <a:srgbClr val="FFFFFF"/>
                </a:solidFill>
                <a:latin typeface="Arial"/>
                <a:ea typeface="Arial"/>
                <a:cs typeface="Arial"/>
                <a:sym typeface="Arial"/>
              </a:defRPr>
            </a:lvl1pPr>
            <a:lvl2pPr lvl="1" algn="ctr">
              <a:spcBef>
                <a:spcPts val="400"/>
              </a:spcBef>
              <a:spcAft>
                <a:spcPts val="0"/>
              </a:spcAft>
              <a:buSzPts val="2000"/>
              <a:buNone/>
              <a:defRPr>
                <a:solidFill>
                  <a:srgbClr val="888888"/>
                </a:solidFill>
              </a:defRPr>
            </a:lvl2pPr>
            <a:lvl3pPr lvl="2" algn="ctr">
              <a:spcBef>
                <a:spcPts val="320"/>
              </a:spcBef>
              <a:spcAft>
                <a:spcPts val="0"/>
              </a:spcAft>
              <a:buSzPts val="1600"/>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4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6" name="Google Shape;16;p2"/>
          <p:cNvPicPr preferRelativeResize="0"/>
          <p:nvPr/>
        </p:nvPicPr>
        <p:blipFill rotWithShape="1">
          <a:blip r:embed="rId2">
            <a:alphaModFix/>
          </a:blip>
          <a:srcRect/>
          <a:stretch/>
        </p:blipFill>
        <p:spPr>
          <a:xfrm>
            <a:off x="0" y="527"/>
            <a:ext cx="9144000" cy="1124789"/>
          </a:xfrm>
          <a:prstGeom prst="rect">
            <a:avLst/>
          </a:prstGeom>
          <a:noFill/>
          <a:ln>
            <a:noFill/>
          </a:ln>
        </p:spPr>
      </p:pic>
      <p:pic>
        <p:nvPicPr>
          <p:cNvPr id="17" name="Google Shape;17;p2"/>
          <p:cNvPicPr preferRelativeResize="0"/>
          <p:nvPr/>
        </p:nvPicPr>
        <p:blipFill rotWithShape="1">
          <a:blip r:embed="rId3">
            <a:alphaModFix/>
          </a:blip>
          <a:srcRect/>
          <a:stretch/>
        </p:blipFill>
        <p:spPr>
          <a:xfrm>
            <a:off x="0" y="3580338"/>
            <a:ext cx="9144000" cy="329158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nd screen">
  <p:cSld name="End screen">
    <p:spTree>
      <p:nvGrpSpPr>
        <p:cNvPr id="1" name="Shape 49"/>
        <p:cNvGrpSpPr/>
        <p:nvPr/>
      </p:nvGrpSpPr>
      <p:grpSpPr>
        <a:xfrm>
          <a:off x="0" y="0"/>
          <a:ext cx="0" cy="0"/>
          <a:chOff x="0" y="0"/>
          <a:chExt cx="0" cy="0"/>
        </a:xfrm>
      </p:grpSpPr>
      <p:pic>
        <p:nvPicPr>
          <p:cNvPr id="50" name="Google Shape;50;p1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1" name="Google Shape;51;p11"/>
          <p:cNvSpPr txBox="1"/>
          <p:nvPr/>
        </p:nvSpPr>
        <p:spPr>
          <a:xfrm>
            <a:off x="612782" y="6003247"/>
            <a:ext cx="790400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lt1"/>
                </a:solidFill>
                <a:latin typeface="Arial"/>
                <a:ea typeface="Arial"/>
                <a:cs typeface="Arial"/>
                <a:sym typeface="Arial"/>
              </a:rPr>
              <a:t>www.intostudy.com/suffolk</a:t>
            </a:r>
            <a:endParaRPr sz="1400">
              <a:solidFill>
                <a:schemeClr val="lt1"/>
              </a:solidFill>
              <a:latin typeface="Arial"/>
              <a:ea typeface="Arial"/>
              <a:cs typeface="Arial"/>
              <a:sym typeface="Arial"/>
            </a:endParaRPr>
          </a:p>
        </p:txBody>
      </p:sp>
      <p:pic>
        <p:nvPicPr>
          <p:cNvPr id="52" name="Google Shape;52;p11" descr="Shapes NCL_transforming potential.png"/>
          <p:cNvPicPr preferRelativeResize="0"/>
          <p:nvPr/>
        </p:nvPicPr>
        <p:blipFill rotWithShape="1">
          <a:blip r:embed="rId3">
            <a:alphaModFix/>
          </a:blip>
          <a:srcRect/>
          <a:stretch/>
        </p:blipFill>
        <p:spPr>
          <a:xfrm>
            <a:off x="1520176" y="2540775"/>
            <a:ext cx="6099824" cy="138973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2F5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body" idx="1"/>
          </p:nvPr>
        </p:nvSpPr>
        <p:spPr>
          <a:xfrm>
            <a:off x="457200" y="1600200"/>
            <a:ext cx="4038600" cy="357797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 name="Google Shape;56;p12"/>
          <p:cNvSpPr txBox="1">
            <a:spLocks noGrp="1"/>
          </p:cNvSpPr>
          <p:nvPr>
            <p:ph type="body" idx="2"/>
          </p:nvPr>
        </p:nvSpPr>
        <p:spPr>
          <a:xfrm>
            <a:off x="4648200" y="1600200"/>
            <a:ext cx="4038600" cy="357797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12"/>
          <p:cNvSpPr txBox="1">
            <a:spLocks noGrp="1"/>
          </p:cNvSpPr>
          <p:nvPr>
            <p:ph type="sldNum" idx="12"/>
          </p:nvPr>
        </p:nvSpPr>
        <p:spPr>
          <a:xfrm>
            <a:off x="6553200" y="6395653"/>
            <a:ext cx="2136776"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p:cNvSpPr>
            <a:spLocks noGrp="1"/>
          </p:cNvSpPr>
          <p:nvPr>
            <p:ph sz="half" idx="1"/>
          </p:nvPr>
        </p:nvSpPr>
        <p:spPr>
          <a:xfrm>
            <a:off x="457200" y="1600200"/>
            <a:ext cx="8231188" cy="37259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7937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0A3B2-0935-416E-9EBE-2BB97BB55873}"/>
              </a:ext>
            </a:extLst>
          </p:cNvPr>
          <p:cNvSpPr>
            <a:spLocks noGrp="1"/>
          </p:cNvSpPr>
          <p:nvPr>
            <p:ph type="pic" sz="quarter" idx="12"/>
          </p:nvPr>
        </p:nvSpPr>
        <p:spPr>
          <a:xfrm>
            <a:off x="0" y="0"/>
            <a:ext cx="9144000" cy="6858000"/>
          </a:xfrm>
        </p:spPr>
        <p:txBody>
          <a:bodyPr/>
          <a:lstStyle/>
          <a:p>
            <a:endParaRPr lang="en-GB"/>
          </a:p>
        </p:txBody>
      </p:sp>
      <p:sp>
        <p:nvSpPr>
          <p:cNvPr id="4" name="Slide Number Placeholder 3"/>
          <p:cNvSpPr>
            <a:spLocks noGrp="1"/>
          </p:cNvSpPr>
          <p:nvPr>
            <p:ph type="sldNum" sz="quarter" idx="11"/>
          </p:nvPr>
        </p:nvSpPr>
        <p:spPr/>
        <p:txBody>
          <a:bodyPr/>
          <a:lstStyle/>
          <a:p>
            <a:fld id="{CC860DBA-B183-8C49-A4EE-4AF1B84E3C0B}" type="slidenum">
              <a:rPr lang="en-US" smtClean="0"/>
              <a:pPr/>
              <a:t>‹#›</a:t>
            </a:fld>
            <a:endParaRPr lang="en-US"/>
          </a:p>
        </p:txBody>
      </p:sp>
    </p:spTree>
    <p:extLst>
      <p:ext uri="{BB962C8B-B14F-4D97-AF65-F5344CB8AC3E}">
        <p14:creationId xmlns:p14="http://schemas.microsoft.com/office/powerpoint/2010/main" val="285638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_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 name="Google Shape;20;p3"/>
          <p:cNvSpPr txBox="1">
            <a:spLocks noGrp="1"/>
          </p:cNvSpPr>
          <p:nvPr>
            <p:ph type="title"/>
          </p:nvPr>
        </p:nvSpPr>
        <p:spPr>
          <a:xfrm>
            <a:off x="1788635" y="2670579"/>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1788635" y="4001814"/>
            <a:ext cx="5946066" cy="708605"/>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42F5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600200"/>
            <a:ext cx="8231188" cy="372592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142F53"/>
              </a:buClr>
              <a:buSzPts val="1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457200" y="1600200"/>
            <a:ext cx="8231188" cy="372592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1858" cy="6858000"/>
          </a:xfrm>
          <a:prstGeom prst="rect">
            <a:avLst/>
          </a:prstGeom>
          <a:noFill/>
          <a:ln>
            <a:noFill/>
          </a:ln>
        </p:spPr>
      </p:pic>
      <p:sp>
        <p:nvSpPr>
          <p:cNvPr id="30" name="Google Shape;30;p6"/>
          <p:cNvSpPr txBox="1">
            <a:spLocks noGrp="1"/>
          </p:cNvSpPr>
          <p:nvPr>
            <p:ph type="title"/>
          </p:nvPr>
        </p:nvSpPr>
        <p:spPr>
          <a:xfrm>
            <a:off x="2741264" y="3153265"/>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2741264" y="4484500"/>
            <a:ext cx="5946066" cy="141502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r="11110"/>
          <a:stretch/>
        </p:blipFill>
        <p:spPr>
          <a:xfrm>
            <a:off x="0" y="0"/>
            <a:ext cx="9144000" cy="6858000"/>
          </a:xfrm>
          <a:prstGeom prst="rect">
            <a:avLst/>
          </a:prstGeom>
          <a:noFill/>
          <a:ln>
            <a:noFill/>
          </a:ln>
        </p:spPr>
      </p:pic>
      <p:pic>
        <p:nvPicPr>
          <p:cNvPr id="34" name="Google Shape;34;p7"/>
          <p:cNvPicPr preferRelativeResize="0"/>
          <p:nvPr/>
        </p:nvPicPr>
        <p:blipFill rotWithShape="1">
          <a:blip r:embed="rId3">
            <a:alphaModFix/>
          </a:blip>
          <a:srcRect/>
          <a:stretch/>
        </p:blipFill>
        <p:spPr>
          <a:xfrm>
            <a:off x="0" y="3579117"/>
            <a:ext cx="9144000" cy="3291583"/>
          </a:xfrm>
          <a:prstGeom prst="rect">
            <a:avLst/>
          </a:prstGeom>
          <a:noFill/>
          <a:ln>
            <a:noFill/>
          </a:ln>
        </p:spPr>
      </p:pic>
      <p:sp>
        <p:nvSpPr>
          <p:cNvPr id="35" name="Google Shape;35;p7"/>
          <p:cNvSpPr txBox="1">
            <a:spLocks noGrp="1"/>
          </p:cNvSpPr>
          <p:nvPr>
            <p:ph type="ctrTitle"/>
          </p:nvPr>
        </p:nvSpPr>
        <p:spPr>
          <a:xfrm>
            <a:off x="442913" y="5195819"/>
            <a:ext cx="8245474" cy="48109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subTitle" idx="1"/>
          </p:nvPr>
        </p:nvSpPr>
        <p:spPr>
          <a:xfrm>
            <a:off x="442912" y="5676913"/>
            <a:ext cx="8245475" cy="450837"/>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600"/>
              <a:buNone/>
              <a:defRPr sz="1600" b="0">
                <a:solidFill>
                  <a:srgbClr val="FFFFFF"/>
                </a:solidFill>
                <a:latin typeface="Arial"/>
                <a:ea typeface="Arial"/>
                <a:cs typeface="Arial"/>
                <a:sym typeface="Arial"/>
              </a:defRPr>
            </a:lvl1pPr>
            <a:lvl2pPr lvl="1" algn="ctr">
              <a:spcBef>
                <a:spcPts val="400"/>
              </a:spcBef>
              <a:spcAft>
                <a:spcPts val="0"/>
              </a:spcAft>
              <a:buSzPts val="2000"/>
              <a:buNone/>
              <a:defRPr>
                <a:solidFill>
                  <a:srgbClr val="888888"/>
                </a:solidFill>
              </a:defRPr>
            </a:lvl2pPr>
            <a:lvl3pPr lvl="2" algn="ctr">
              <a:spcBef>
                <a:spcPts val="320"/>
              </a:spcBef>
              <a:spcAft>
                <a:spcPts val="0"/>
              </a:spcAft>
              <a:buSzPts val="1600"/>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4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7" name="Google Shape;37;p7"/>
          <p:cNvPicPr preferRelativeResize="0"/>
          <p:nvPr/>
        </p:nvPicPr>
        <p:blipFill rotWithShape="1">
          <a:blip r:embed="rId4">
            <a:alphaModFix/>
          </a:blip>
          <a:srcRect/>
          <a:stretch/>
        </p:blipFill>
        <p:spPr>
          <a:xfrm>
            <a:off x="0" y="0"/>
            <a:ext cx="9144000" cy="11250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p:cSld name="Quote slide">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4881562" y="1943100"/>
            <a:ext cx="3582987" cy="1993900"/>
          </a:xfrm>
          <a:prstGeom prst="rect">
            <a:avLst/>
          </a:prstGeom>
          <a:solidFill>
            <a:srgbClr val="A5A5A5"/>
          </a:solidFill>
          <a:ln>
            <a:noFill/>
          </a:ln>
        </p:spPr>
        <p:txBody>
          <a:bodyPr spcFirstLastPara="1" wrap="square" lIns="360000" tIns="374400" rIns="360000" bIns="421200" anchor="t" anchorCtr="0">
            <a:normAutofit/>
          </a:bodyPr>
          <a:lstStyle>
            <a:lvl1pPr marL="457200" lvl="0" indent="-228600" algn="l">
              <a:spcBef>
                <a:spcPts val="320"/>
              </a:spcBef>
              <a:spcAft>
                <a:spcPts val="0"/>
              </a:spcAft>
              <a:buSzPts val="1600"/>
              <a:buNone/>
              <a:defRPr sz="1600" b="0" i="0">
                <a:solidFill>
                  <a:srgbClr val="FFFFFF"/>
                </a:solidFill>
                <a:latin typeface="Arial"/>
                <a:ea typeface="Arial"/>
                <a:cs typeface="Arial"/>
                <a:sym typeface="Aria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0" name="Google Shape;40;p8"/>
          <p:cNvPicPr preferRelativeResize="0"/>
          <p:nvPr/>
        </p:nvPicPr>
        <p:blipFill rotWithShape="1">
          <a:blip r:embed="rId2">
            <a:alphaModFix/>
          </a:blip>
          <a:srcRect/>
          <a:stretch/>
        </p:blipFill>
        <p:spPr>
          <a:xfrm>
            <a:off x="0" y="4892908"/>
            <a:ext cx="9144000" cy="19650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41"/>
        <p:cNvGrpSpPr/>
        <p:nvPr/>
      </p:nvGrpSpPr>
      <p:grpSpPr>
        <a:xfrm>
          <a:off x="0" y="0"/>
          <a:ext cx="0" cy="0"/>
          <a:chOff x="0" y="0"/>
          <a:chExt cx="0" cy="0"/>
        </a:xfrm>
      </p:grpSpPr>
      <p:pic>
        <p:nvPicPr>
          <p:cNvPr id="42" name="Google Shape;42;p9"/>
          <p:cNvPicPr preferRelativeResize="0"/>
          <p:nvPr/>
        </p:nvPicPr>
        <p:blipFill rotWithShape="1">
          <a:blip r:embed="rId2">
            <a:alphaModFix/>
          </a:blip>
          <a:srcRect/>
          <a:stretch/>
        </p:blipFill>
        <p:spPr>
          <a:xfrm>
            <a:off x="0" y="0"/>
            <a:ext cx="9144000" cy="6855858"/>
          </a:xfrm>
          <a:prstGeom prst="rect">
            <a:avLst/>
          </a:prstGeom>
          <a:noFill/>
          <a:ln>
            <a:noFill/>
          </a:ln>
        </p:spPr>
      </p:pic>
      <p:sp>
        <p:nvSpPr>
          <p:cNvPr id="43" name="Google Shape;43;p9"/>
          <p:cNvSpPr txBox="1">
            <a:spLocks noGrp="1"/>
          </p:cNvSpPr>
          <p:nvPr>
            <p:ph type="title"/>
          </p:nvPr>
        </p:nvSpPr>
        <p:spPr>
          <a:xfrm>
            <a:off x="2366880" y="2116815"/>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2366880" y="3448050"/>
            <a:ext cx="5946066" cy="141502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a:stretch/>
        </p:blipFill>
        <p:spPr>
          <a:xfrm>
            <a:off x="0" y="0"/>
            <a:ext cx="9144000" cy="6857464"/>
          </a:xfrm>
          <a:prstGeom prst="rect">
            <a:avLst/>
          </a:prstGeom>
          <a:noFill/>
          <a:ln>
            <a:noFill/>
          </a:ln>
        </p:spPr>
      </p:pic>
      <p:sp>
        <p:nvSpPr>
          <p:cNvPr id="47" name="Google Shape;47;p10"/>
          <p:cNvSpPr txBox="1">
            <a:spLocks noGrp="1"/>
          </p:cNvSpPr>
          <p:nvPr>
            <p:ph type="title"/>
          </p:nvPr>
        </p:nvSpPr>
        <p:spPr>
          <a:xfrm>
            <a:off x="2212937" y="4199163"/>
            <a:ext cx="5946066" cy="1116139"/>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Arial"/>
              <a:buNone/>
              <a:defRPr sz="32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body" idx="1"/>
          </p:nvPr>
        </p:nvSpPr>
        <p:spPr>
          <a:xfrm>
            <a:off x="2212937" y="5530398"/>
            <a:ext cx="5946066" cy="105097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000"/>
              <a:buNone/>
              <a:defRPr sz="2000">
                <a:solidFill>
                  <a:srgbClr val="FFFFFF"/>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42913" y="447675"/>
            <a:ext cx="8245475" cy="1014852"/>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42F53"/>
              </a:buClr>
              <a:buSzPts val="2800"/>
              <a:buFont typeface="Arial"/>
              <a:buNone/>
              <a:defRPr sz="2800" b="1" i="0" u="none" strike="noStrike" cap="none">
                <a:solidFill>
                  <a:srgbClr val="142F5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42914" y="1606855"/>
            <a:ext cx="8247062" cy="3733575"/>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142F53"/>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142F53"/>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rgbClr val="142F53"/>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rgbClr val="142F53"/>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rgbClr val="142F53"/>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5">
            <a:alphaModFix/>
          </a:blip>
          <a:srcRect/>
          <a:stretch/>
        </p:blipFill>
        <p:spPr>
          <a:xfrm>
            <a:off x="0" y="5336500"/>
            <a:ext cx="9144000" cy="1521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www.suffolk.edu/student-life/student-services/student-handbook"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nl.wikipedia.org/wiki/Workda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umail.sharepoint.com/sites/GeneralWorkdayTraining/_layouts/15/stream.aspx?id=%2Fsites%2FGeneralWorkdayTraining%2FShared%20Documents%2FWS%20Videos%20%28Published%29%2FV206%20Saved%20Schedules%2Emp4&amp;ga=1&amp;referrer=StreamWebApp%2EWeb&amp;referrerScenario=AddressBarCopied%2Eview"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umail.sharepoint.com/sites/GeneralWorkdayTraining/_layouts/15/stream.aspx?id=%2Fsites%2FGeneralWorkdayTraining%2FShared%20Documents%2FWS%20Videos%20%28Published%29%2FV203%20Student%20Profile%20Academics%20Tab%2Emp4&amp;ga=1" TargetMode="Externa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suffolk.edu/academics/current-student-resources/academic-calendar/college-of-arts-and-sciences-and-sawyer-business-school" TargetMode="Externa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helenabaillio.wordpress.com/2010/02/15/its-presidents-day-write-your-letter-to-mr-president-and-celebrate/" TargetMode="External"/><Relationship Id="rId2" Type="http://schemas.openxmlformats.org/officeDocument/2006/relationships/hyperlink" Target="https://www.suffolk.edu/academics/current-student-resources/academic-calendar/college-of-arts-and-sciences-and-sawyer-business-school" TargetMode="Externa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hyperlink" Target="https://www.momentsofintrospection.com/2019/01/martin-luther-king-jr-day-2019.html" TargetMode="Externa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hyperlink" Target="mailto:Claire.ingelfinger@suffolk.ed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542666" y="2155083"/>
            <a:ext cx="8245474" cy="481094"/>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lt1"/>
              </a:buClr>
              <a:buSzPct val="100000"/>
              <a:buFont typeface="Arial"/>
              <a:buNone/>
            </a:pPr>
            <a:r>
              <a:rPr lang="en-US" sz="4400" dirty="0"/>
              <a:t>Exiting the Integrated Master’s Program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able&#10;&#10;Description automatically generated">
            <a:extLst>
              <a:ext uri="{FF2B5EF4-FFF2-40B4-BE49-F238E27FC236}">
                <a16:creationId xmlns:a16="http://schemas.microsoft.com/office/drawing/2014/main" id="{8CB42FA5-C955-60D2-F6B7-7EA40552E96D}"/>
              </a:ext>
            </a:extLst>
          </p:cNvPr>
          <p:cNvPicPr>
            <a:picLocks noGrp="1" noChangeAspect="1"/>
          </p:cNvPicPr>
          <p:nvPr>
            <p:ph type="pic" sz="quarter" idx="12"/>
          </p:nvPr>
        </p:nvPicPr>
        <p:blipFill rotWithShape="1">
          <a:blip r:embed="rId2"/>
          <a:stretch/>
        </p:blipFill>
        <p:spPr>
          <a:xfrm>
            <a:off x="717933" y="37620"/>
            <a:ext cx="7660392" cy="6733521"/>
          </a:xfrm>
          <a:prstGeom prst="rect">
            <a:avLst/>
          </a:prstGeom>
        </p:spPr>
      </p:pic>
    </p:spTree>
    <p:extLst>
      <p:ext uri="{BB962C8B-B14F-4D97-AF65-F5344CB8AC3E}">
        <p14:creationId xmlns:p14="http://schemas.microsoft.com/office/powerpoint/2010/main" val="2521712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94000">
              <a:srgbClr val="C8D8EB"/>
            </a:gs>
            <a:gs pos="100000">
              <a:srgbClr val="C8D8EB"/>
            </a:gs>
          </a:gsLst>
          <a:lin ang="5400000" scaled="0"/>
        </a:gra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0" y="162271"/>
            <a:ext cx="9144000" cy="1014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142F53"/>
              </a:buClr>
              <a:buSzPts val="2800"/>
              <a:buFont typeface="Arial"/>
              <a:buNone/>
            </a:pPr>
            <a:r>
              <a:rPr lang="en-US" dirty="0"/>
              <a:t>Academic Expectations at Suffolk University	</a:t>
            </a:r>
            <a:endParaRPr dirty="0"/>
          </a:p>
        </p:txBody>
      </p:sp>
      <p:sp>
        <p:nvSpPr>
          <p:cNvPr id="106" name="Google Shape;106;p19"/>
          <p:cNvSpPr txBox="1"/>
          <p:nvPr/>
        </p:nvSpPr>
        <p:spPr>
          <a:xfrm>
            <a:off x="360738" y="772175"/>
            <a:ext cx="81999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p:txBody>
      </p:sp>
      <p:sp>
        <p:nvSpPr>
          <p:cNvPr id="107" name="Google Shape;107;p19"/>
          <p:cNvSpPr/>
          <p:nvPr/>
        </p:nvSpPr>
        <p:spPr>
          <a:xfrm>
            <a:off x="794634" y="947632"/>
            <a:ext cx="7648030" cy="2010098"/>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r>
              <a:rPr lang="en-US" sz="1800" b="1" dirty="0">
                <a:solidFill>
                  <a:schemeClr val="dk1"/>
                </a:solidFill>
                <a:ea typeface="Calibri"/>
                <a:cs typeface="Calibri"/>
                <a:sym typeface="Calibri"/>
              </a:rPr>
              <a:t>You must maintain </a:t>
            </a:r>
            <a:r>
              <a:rPr lang="en-US" sz="1800" b="1" u="sng" dirty="0">
                <a:solidFill>
                  <a:schemeClr val="dk1"/>
                </a:solidFill>
                <a:ea typeface="Calibri"/>
                <a:cs typeface="Calibri"/>
                <a:sym typeface="Calibri"/>
              </a:rPr>
              <a:t>the required program GPA </a:t>
            </a:r>
            <a:r>
              <a:rPr lang="en-US" sz="1800" b="1" dirty="0">
                <a:solidFill>
                  <a:schemeClr val="dk1"/>
                </a:solidFill>
                <a:ea typeface="Calibri"/>
                <a:cs typeface="Calibri"/>
                <a:sym typeface="Calibri"/>
              </a:rPr>
              <a:t>or higher each semester at Suffolk</a:t>
            </a:r>
            <a:r>
              <a:rPr lang="en-US" sz="1800" dirty="0">
                <a:solidFill>
                  <a:schemeClr val="dk1"/>
                </a:solidFill>
                <a:ea typeface="Calibri"/>
                <a:cs typeface="Calibri"/>
                <a:sym typeface="Calibri"/>
              </a:rPr>
              <a:t>.</a:t>
            </a:r>
            <a:endParaRPr lang="en-US" dirty="0">
              <a:solidFill>
                <a:schemeClr val="dk1"/>
              </a:solidFill>
            </a:endParaRPr>
          </a:p>
          <a:p>
            <a:pPr marL="0" marR="0" lvl="0" indent="0" algn="l" rtl="0">
              <a:spcBef>
                <a:spcPts val="0"/>
              </a:spcBef>
              <a:spcAft>
                <a:spcPts val="0"/>
              </a:spcAft>
              <a:buNone/>
            </a:pPr>
            <a:endParaRPr sz="1200" i="1" dirty="0">
              <a:solidFill>
                <a:schemeClr val="dk1"/>
              </a:solidFill>
              <a:ea typeface="Calibri"/>
              <a:cs typeface="Calibri"/>
            </a:endParaRPr>
          </a:p>
          <a:p>
            <a:r>
              <a:rPr lang="en-US" i="1" dirty="0">
                <a:solidFill>
                  <a:schemeClr val="dk1"/>
                </a:solidFill>
                <a:ea typeface="Calibri"/>
                <a:cs typeface="Calibri"/>
                <a:sym typeface="Calibri"/>
              </a:rPr>
              <a:t>*If you fall below the minimum GPA, you will continue into next semester on academic probation.  While on probation, you need to satisfy conditions outlined by your college (SBS or CAS) in order to continue at the university.  Failure to maintain satisfactory academic performance could result in academic dismissal from the university!</a:t>
            </a:r>
            <a:endParaRPr dirty="0">
              <a:solidFill>
                <a:schemeClr val="dk1"/>
              </a:solidFill>
            </a:endParaRPr>
          </a:p>
          <a:p>
            <a:pPr marL="0" marR="0" lvl="0" indent="0" algn="l" rtl="0">
              <a:spcBef>
                <a:spcPts val="0"/>
              </a:spcBef>
              <a:spcAft>
                <a:spcPts val="0"/>
              </a:spcAft>
              <a:buNone/>
            </a:pPr>
            <a:endParaRPr sz="1200" i="1" dirty="0">
              <a:solidFill>
                <a:schemeClr val="dk1"/>
              </a:solidFill>
              <a:latin typeface="Calibri"/>
              <a:ea typeface="Calibri"/>
              <a:cs typeface="Calibri"/>
              <a:sym typeface="Calibri"/>
            </a:endParaRPr>
          </a:p>
        </p:txBody>
      </p:sp>
      <p:sp>
        <p:nvSpPr>
          <p:cNvPr id="108" name="Google Shape;108;p19"/>
          <p:cNvSpPr/>
          <p:nvPr/>
        </p:nvSpPr>
        <p:spPr>
          <a:xfrm>
            <a:off x="794634" y="3180252"/>
            <a:ext cx="7648030" cy="2390049"/>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r>
              <a:rPr lang="en-US" sz="1800" b="1" dirty="0">
                <a:solidFill>
                  <a:schemeClr val="dk1"/>
                </a:solidFill>
                <a:ea typeface="Calibri"/>
                <a:cs typeface="Calibri"/>
                <a:sym typeface="Calibri"/>
              </a:rPr>
              <a:t>You must practice ethical behavior in all Suffolk learning environments.</a:t>
            </a:r>
            <a:endParaRPr lang="en-US" b="1" dirty="0">
              <a:solidFill>
                <a:schemeClr val="dk1"/>
              </a:solidFill>
            </a:endParaRPr>
          </a:p>
          <a:p>
            <a:pPr marL="0" marR="0" lvl="0" indent="0" algn="l" rtl="0">
              <a:spcBef>
                <a:spcPts val="0"/>
              </a:spcBef>
              <a:spcAft>
                <a:spcPts val="0"/>
              </a:spcAft>
              <a:buNone/>
            </a:pPr>
            <a:endParaRPr i="1" dirty="0">
              <a:solidFill>
                <a:schemeClr val="dk1"/>
              </a:solidFill>
              <a:ea typeface="Calibri"/>
              <a:cs typeface="Calibri"/>
            </a:endParaRPr>
          </a:p>
          <a:p>
            <a:r>
              <a:rPr lang="en-US" i="1" dirty="0">
                <a:solidFill>
                  <a:schemeClr val="dk1"/>
                </a:solidFill>
                <a:ea typeface="Calibri"/>
                <a:cs typeface="Calibri"/>
                <a:sym typeface="Calibri"/>
              </a:rPr>
              <a:t>*Cheating, plagiarism, unauthorized collaboration, use of unauthorized electronic devices, self-plagiarism, fabrication or falsification of data and any other type of academic misconduct is a serious offense and could result in dismissal from the university. </a:t>
            </a:r>
            <a:endParaRPr dirty="0">
              <a:solidFill>
                <a:schemeClr val="dk1"/>
              </a:solidFill>
              <a:ea typeface="Calibri"/>
              <a:cs typeface="Calibri"/>
            </a:endParaRPr>
          </a:p>
          <a:p>
            <a:pPr marL="0" marR="0" lvl="0" indent="0" algn="l" rtl="0">
              <a:spcBef>
                <a:spcPts val="0"/>
              </a:spcBef>
              <a:spcAft>
                <a:spcPts val="0"/>
              </a:spcAft>
              <a:buNone/>
            </a:pPr>
            <a:endParaRPr i="1" dirty="0">
              <a:solidFill>
                <a:schemeClr val="dk1"/>
              </a:solidFill>
              <a:ea typeface="Calibri"/>
              <a:cs typeface="Calibri"/>
            </a:endParaRPr>
          </a:p>
          <a:p>
            <a:r>
              <a:rPr lang="en-US" i="1" dirty="0">
                <a:solidFill>
                  <a:schemeClr val="dk1"/>
                </a:solidFill>
                <a:ea typeface="Calibri"/>
                <a:cs typeface="Calibri"/>
                <a:sym typeface="Calibri"/>
              </a:rPr>
              <a:t>Academic misconduct can be accidental!  If you are unsure if you are acting in a way that is considered unethical at the university, ask your professor, or refer to the </a:t>
            </a:r>
            <a:r>
              <a:rPr lang="en-US" i="1" u="sng" dirty="0">
                <a:solidFill>
                  <a:schemeClr val="hlink"/>
                </a:solidFill>
                <a:ea typeface="Calibri"/>
                <a:cs typeface="Calibri"/>
                <a:sym typeface="Calibri"/>
              </a:rPr>
              <a:t>Student </a:t>
            </a:r>
            <a:r>
              <a:rPr lang="en-US" i="1" u="sng" dirty="0">
                <a:solidFill>
                  <a:schemeClr val="hlink"/>
                </a:solidFill>
                <a:ea typeface="Calibri"/>
                <a:cs typeface="Calibri"/>
                <a:sym typeface="Calibri"/>
                <a:hlinkClick r:id="rId3">
                  <a:extLst>
                    <a:ext uri="{A12FA001-AC4F-418D-AE19-62706E023703}">
                      <ahyp:hlinkClr xmlns:ahyp="http://schemas.microsoft.com/office/drawing/2018/hyperlinkcolor" val="tx"/>
                    </a:ext>
                  </a:extLst>
                </a:hlinkClick>
              </a:rPr>
              <a:t>Handbook</a:t>
            </a:r>
            <a:r>
              <a:rPr lang="en-US" i="1" dirty="0">
                <a:solidFill>
                  <a:srgbClr val="0000FF"/>
                </a:solidFill>
                <a:ea typeface="Calibri"/>
                <a:cs typeface="Calibri"/>
                <a:sym typeface="Calibri"/>
              </a:rPr>
              <a:t>.</a:t>
            </a:r>
            <a:endParaRPr dirty="0"/>
          </a:p>
          <a:p>
            <a:pPr marL="0" marR="0" lvl="0" indent="0" algn="l" rtl="0">
              <a:spcBef>
                <a:spcPts val="0"/>
              </a:spcBef>
              <a:spcAft>
                <a:spcPts val="0"/>
              </a:spcAft>
              <a:buNone/>
            </a:pPr>
            <a:endParaRPr sz="1200" i="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530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985700" y="2605132"/>
            <a:ext cx="5946066" cy="111613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Arial"/>
              <a:buNone/>
            </a:pPr>
            <a:r>
              <a:rPr lang="en-US" dirty="0"/>
              <a:t>STUDENT</a:t>
            </a:r>
            <a:br>
              <a:rPr lang="en-US" dirty="0"/>
            </a:br>
            <a:r>
              <a:rPr lang="en-US" dirty="0"/>
              <a:t>RESOURCES &amp; </a:t>
            </a:r>
            <a:br>
              <a:rPr lang="en-US" dirty="0"/>
            </a:br>
            <a:r>
              <a:rPr lang="en-US" dirty="0"/>
              <a:t>SUPPORT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C1A63BC3-32EC-C536-6177-2564E3299234}"/>
              </a:ext>
            </a:extLst>
          </p:cNvPr>
          <p:cNvPicPr>
            <a:picLocks noGrp="1" noChangeAspect="1"/>
          </p:cNvPicPr>
          <p:nvPr>
            <p:ph type="pic" sz="quarter" idx="12"/>
          </p:nvPr>
        </p:nvPicPr>
        <p:blipFill rotWithShape="1">
          <a:blip r:embed="rId2"/>
          <a:srcRect t="55" b="55"/>
          <a:stretch/>
        </p:blipFill>
        <p:spPr>
          <a:xfrm>
            <a:off x="5057" y="0"/>
            <a:ext cx="9133885" cy="6858000"/>
          </a:xfrm>
        </p:spPr>
      </p:pic>
    </p:spTree>
    <p:extLst>
      <p:ext uri="{BB962C8B-B14F-4D97-AF65-F5344CB8AC3E}">
        <p14:creationId xmlns:p14="http://schemas.microsoft.com/office/powerpoint/2010/main" val="248036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361920" y="2371072"/>
            <a:ext cx="5285496" cy="1116139"/>
          </a:xfrm>
          <a:prstGeom prst="rect">
            <a:avLst/>
          </a:prstGeom>
          <a:noFill/>
          <a:ln>
            <a:noFill/>
          </a:ln>
        </p:spPr>
        <p:txBody>
          <a:bodyPr spcFirstLastPara="1" wrap="square" lIns="91425" tIns="45700" rIns="91425" bIns="45700" anchor="t" anchorCtr="0">
            <a:normAutofit/>
          </a:bodyPr>
          <a:lstStyle/>
          <a:p>
            <a:r>
              <a:rPr lang="en-US" dirty="0"/>
              <a:t>FALL 2024 SEMESTER</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36000">
              <a:srgbClr val="AEC5E1"/>
            </a:gs>
            <a:gs pos="83000">
              <a:srgbClr val="AEC5E1"/>
            </a:gs>
            <a:gs pos="100000">
              <a:srgbClr val="C8D8EB"/>
            </a:gs>
          </a:gsLst>
          <a:lin ang="5400000" scaled="0"/>
        </a:grad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457200" y="250402"/>
            <a:ext cx="8245475"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Program Advisors</a:t>
            </a:r>
            <a:endParaRPr dirty="0"/>
          </a:p>
        </p:txBody>
      </p:sp>
      <p:grpSp>
        <p:nvGrpSpPr>
          <p:cNvPr id="7" name="Group 6">
            <a:extLst>
              <a:ext uri="{FF2B5EF4-FFF2-40B4-BE49-F238E27FC236}">
                <a16:creationId xmlns:a16="http://schemas.microsoft.com/office/drawing/2014/main" id="{8528A2EC-7A5F-4937-8AB3-818B07466B99}"/>
              </a:ext>
            </a:extLst>
          </p:cNvPr>
          <p:cNvGrpSpPr/>
          <p:nvPr/>
        </p:nvGrpSpPr>
        <p:grpSpPr>
          <a:xfrm>
            <a:off x="1094668" y="758019"/>
            <a:ext cx="6833548" cy="4344978"/>
            <a:chOff x="1027653" y="1194697"/>
            <a:chExt cx="6473954" cy="4096687"/>
          </a:xfrm>
        </p:grpSpPr>
        <p:grpSp>
          <p:nvGrpSpPr>
            <p:cNvPr id="178" name="Google Shape;178;p27"/>
            <p:cNvGrpSpPr/>
            <p:nvPr/>
          </p:nvGrpSpPr>
          <p:grpSpPr>
            <a:xfrm>
              <a:off x="1083809" y="1194697"/>
              <a:ext cx="6417798" cy="4094874"/>
              <a:chOff x="-321822" y="91218"/>
              <a:chExt cx="6417798" cy="4094874"/>
            </a:xfrm>
          </p:grpSpPr>
          <p:sp>
            <p:nvSpPr>
              <p:cNvPr id="179" name="Google Shape;179;p27"/>
              <p:cNvSpPr/>
              <p:nvPr/>
            </p:nvSpPr>
            <p:spPr>
              <a:xfrm>
                <a:off x="-321822" y="91218"/>
                <a:ext cx="1150190" cy="4094874"/>
              </a:xfrm>
              <a:custGeom>
                <a:avLst/>
                <a:gdLst>
                  <a:gd name="connsiteX0" fmla="*/ 4400960 w 5156045"/>
                  <a:gd name="connsiteY0" fmla="*/ 755085 h 5156045"/>
                  <a:gd name="connsiteX1" fmla="*/ 4400960 w 5156045"/>
                  <a:gd name="connsiteY1" fmla="*/ 4400960 h 5156045"/>
                  <a:gd name="connsiteX2" fmla="*/ 4385683 w 5156045"/>
                  <a:gd name="connsiteY2" fmla="*/ 4385683 h 5156045"/>
                  <a:gd name="connsiteX3" fmla="*/ 4385683 w 5156045"/>
                  <a:gd name="connsiteY3" fmla="*/ 770361 h 5156045"/>
                  <a:gd name="connsiteX4" fmla="*/ 4400960 w 5156045"/>
                  <a:gd name="connsiteY4" fmla="*/ 755085 h 5156045"/>
                  <a:gd name="connsiteX0" fmla="*/ 395105 w 1150190"/>
                  <a:gd name="connsiteY0" fmla="*/ 0 h 4094874"/>
                  <a:gd name="connsiteX1" fmla="*/ 395105 w 1150190"/>
                  <a:gd name="connsiteY1" fmla="*/ 3645875 h 4094874"/>
                  <a:gd name="connsiteX2" fmla="*/ 0 w 1150190"/>
                  <a:gd name="connsiteY2" fmla="*/ 4094832 h 4094874"/>
                  <a:gd name="connsiteX3" fmla="*/ 379828 w 1150190"/>
                  <a:gd name="connsiteY3" fmla="*/ 15276 h 4094874"/>
                  <a:gd name="connsiteX4" fmla="*/ 395105 w 1150190"/>
                  <a:gd name="connsiteY4" fmla="*/ 0 h 409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90" h="4094874">
                    <a:moveTo>
                      <a:pt x="395105" y="0"/>
                    </a:moveTo>
                    <a:cubicBezTo>
                      <a:pt x="1401886" y="1006781"/>
                      <a:pt x="1401886" y="2639094"/>
                      <a:pt x="395105" y="3645875"/>
                    </a:cubicBezTo>
                    <a:cubicBezTo>
                      <a:pt x="390013" y="3640783"/>
                      <a:pt x="5092" y="4099924"/>
                      <a:pt x="0" y="4094832"/>
                    </a:cubicBezTo>
                    <a:cubicBezTo>
                      <a:pt x="998344" y="3096488"/>
                      <a:pt x="1378172" y="1013619"/>
                      <a:pt x="379828" y="15276"/>
                    </a:cubicBezTo>
                    <a:lnTo>
                      <a:pt x="395105" y="0"/>
                    </a:lnTo>
                    <a:close/>
                  </a:path>
                </a:pathLst>
              </a:cu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309545" y="201598"/>
                <a:ext cx="5734990"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txBox="1"/>
              <p:nvPr/>
            </p:nvSpPr>
            <p:spPr>
              <a:xfrm>
                <a:off x="309545" y="201598"/>
                <a:ext cx="5734990" cy="403044"/>
              </a:xfrm>
              <a:prstGeom prst="rect">
                <a:avLst/>
              </a:prstGeom>
              <a:noFill/>
              <a:ln>
                <a:noFill/>
              </a:ln>
            </p:spPr>
            <p:txBody>
              <a:bodyPr spcFirstLastPara="1" wrap="square" lIns="319900" tIns="45700" rIns="45700" bIns="457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ea typeface="Calibri"/>
                    <a:cs typeface="Calibri"/>
                    <a:sym typeface="Calibri"/>
                  </a:rPr>
                  <a:t>Abu Jalal: MSF</a:t>
                </a:r>
                <a:endParaRPr dirty="0">
                  <a:solidFill>
                    <a:schemeClr val="lt1"/>
                  </a:solidFill>
                </a:endParaRPr>
              </a:p>
            </p:txBody>
          </p:sp>
          <p:sp>
            <p:nvSpPr>
              <p:cNvPr id="182" name="Google Shape;182;p27"/>
              <p:cNvSpPr/>
              <p:nvPr/>
            </p:nvSpPr>
            <p:spPr>
              <a:xfrm>
                <a:off x="99612" y="120410"/>
                <a:ext cx="461835" cy="534613"/>
              </a:xfrm>
              <a:prstGeom prst="ellipse">
                <a:avLst/>
              </a:prstGeom>
              <a:solidFill>
                <a:srgbClr val="FF000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641076" y="806088"/>
                <a:ext cx="5403459"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txBox="1"/>
              <p:nvPr/>
            </p:nvSpPr>
            <p:spPr>
              <a:xfrm>
                <a:off x="641076" y="806088"/>
                <a:ext cx="5403459" cy="403044"/>
              </a:xfrm>
              <a:prstGeom prst="rect">
                <a:avLst/>
              </a:prstGeom>
              <a:noFill/>
              <a:ln>
                <a:noFill/>
              </a:ln>
            </p:spPr>
            <p:txBody>
              <a:bodyPr spcFirstLastPara="1" wrap="square" lIns="319900" tIns="45700" rIns="45700" bIns="457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ea typeface="Calibri"/>
                    <a:cs typeface="Calibri"/>
                    <a:sym typeface="Calibri"/>
                  </a:rPr>
                  <a:t>Gerard Casal: MSBA, MSM</a:t>
                </a:r>
                <a:r>
                  <a:rPr lang="en-US" sz="1800" dirty="0">
                    <a:solidFill>
                      <a:schemeClr val="lt1"/>
                    </a:solidFill>
                    <a:latin typeface="Calibri"/>
                    <a:ea typeface="Calibri"/>
                    <a:cs typeface="Calibri"/>
                    <a:sym typeface="Calibri"/>
                  </a:rPr>
                  <a:t>	</a:t>
                </a:r>
                <a:endParaRPr dirty="0">
                  <a:solidFill>
                    <a:schemeClr val="lt1"/>
                  </a:solidFill>
                </a:endParaRPr>
              </a:p>
            </p:txBody>
          </p:sp>
          <p:sp>
            <p:nvSpPr>
              <p:cNvPr id="185" name="Google Shape;185;p27"/>
              <p:cNvSpPr/>
              <p:nvPr/>
            </p:nvSpPr>
            <p:spPr>
              <a:xfrm>
                <a:off x="389174" y="755707"/>
                <a:ext cx="503805" cy="503805"/>
              </a:xfrm>
              <a:prstGeom prst="ellipse">
                <a:avLst/>
              </a:prstGeom>
              <a:solidFill>
                <a:srgbClr val="FFC00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792677" y="1410578"/>
                <a:ext cx="5251858"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txBox="1"/>
              <p:nvPr/>
            </p:nvSpPr>
            <p:spPr>
              <a:xfrm>
                <a:off x="792677" y="1410578"/>
                <a:ext cx="5251858" cy="403044"/>
              </a:xfrm>
              <a:prstGeom prst="rect">
                <a:avLst/>
              </a:prstGeom>
              <a:noFill/>
              <a:ln>
                <a:noFill/>
              </a:ln>
            </p:spPr>
            <p:txBody>
              <a:bodyPr spcFirstLastPara="1" wrap="square" lIns="319900" tIns="45700" rIns="45700" bIns="45700" anchor="ctr" anchorCtr="0">
                <a:noAutofit/>
              </a:bodyPr>
              <a:lstStyle/>
              <a:p>
                <a:pPr>
                  <a:lnSpc>
                    <a:spcPct val="90000"/>
                  </a:lnSpc>
                  <a:buClr>
                    <a:schemeClr val="lt1"/>
                  </a:buClr>
                  <a:buSzPts val="1800"/>
                  <a:buFont typeface="Calibri"/>
                </a:pPr>
                <a:r>
                  <a:rPr lang="en-US" sz="1800" dirty="0">
                    <a:solidFill>
                      <a:schemeClr val="lt1"/>
                    </a:solidFill>
                    <a:ea typeface="Calibri"/>
                    <a:cs typeface="Calibri"/>
                    <a:sym typeface="Calibri"/>
                  </a:rPr>
                  <a:t>Sarah Esner: MBA</a:t>
                </a:r>
                <a:endParaRPr lang="en-US" dirty="0">
                  <a:solidFill>
                    <a:schemeClr val="lt1"/>
                  </a:solidFill>
                </a:endParaRPr>
              </a:p>
            </p:txBody>
          </p:sp>
          <p:sp>
            <p:nvSpPr>
              <p:cNvPr id="188" name="Google Shape;188;p27"/>
              <p:cNvSpPr/>
              <p:nvPr/>
            </p:nvSpPr>
            <p:spPr>
              <a:xfrm>
                <a:off x="558383" y="1371236"/>
                <a:ext cx="503805" cy="503805"/>
              </a:xfrm>
              <a:prstGeom prst="ellipse">
                <a:avLst/>
              </a:prstGeom>
              <a:solidFill>
                <a:srgbClr val="FFFF0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792677" y="2014685"/>
                <a:ext cx="5251858"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txBox="1"/>
              <p:nvPr/>
            </p:nvSpPr>
            <p:spPr>
              <a:xfrm>
                <a:off x="792677" y="2014685"/>
                <a:ext cx="5251858" cy="403044"/>
              </a:xfrm>
              <a:prstGeom prst="rect">
                <a:avLst/>
              </a:prstGeom>
              <a:noFill/>
              <a:ln>
                <a:noFill/>
              </a:ln>
            </p:spPr>
            <p:txBody>
              <a:bodyPr spcFirstLastPara="1" wrap="square" lIns="319900" tIns="45700" rIns="45700" bIns="457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err="1">
                    <a:solidFill>
                      <a:schemeClr val="lt1"/>
                    </a:solidFill>
                    <a:ea typeface="Calibri"/>
                    <a:cs typeface="Calibri"/>
                    <a:sym typeface="Calibri"/>
                  </a:rPr>
                  <a:t>Taisik</a:t>
                </a:r>
                <a:r>
                  <a:rPr lang="en-US" sz="1800" dirty="0">
                    <a:solidFill>
                      <a:schemeClr val="lt1"/>
                    </a:solidFill>
                    <a:ea typeface="Calibri"/>
                    <a:cs typeface="Calibri"/>
                    <a:sym typeface="Calibri"/>
                  </a:rPr>
                  <a:t> Hwang: MAC</a:t>
                </a:r>
                <a:r>
                  <a:rPr lang="en-US" sz="1800" dirty="0">
                    <a:solidFill>
                      <a:schemeClr val="lt1"/>
                    </a:solidFill>
                    <a:latin typeface="Calibri"/>
                    <a:ea typeface="Calibri"/>
                    <a:cs typeface="Calibri"/>
                    <a:sym typeface="Calibri"/>
                  </a:rPr>
                  <a:t>	</a:t>
                </a:r>
                <a:endParaRPr dirty="0">
                  <a:solidFill>
                    <a:schemeClr val="lt1"/>
                  </a:solidFill>
                </a:endParaRPr>
              </a:p>
            </p:txBody>
          </p:sp>
          <p:sp>
            <p:nvSpPr>
              <p:cNvPr id="191" name="Google Shape;191;p27"/>
              <p:cNvSpPr/>
              <p:nvPr/>
            </p:nvSpPr>
            <p:spPr>
              <a:xfrm>
                <a:off x="540775" y="1964304"/>
                <a:ext cx="503805" cy="503805"/>
              </a:xfrm>
              <a:prstGeom prst="ellipse">
                <a:avLst/>
              </a:prstGeom>
              <a:solidFill>
                <a:srgbClr val="92D05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692517" y="2636929"/>
                <a:ext cx="5403459"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7"/>
              <p:cNvSpPr txBox="1"/>
              <p:nvPr/>
            </p:nvSpPr>
            <p:spPr>
              <a:xfrm>
                <a:off x="692517" y="2636929"/>
                <a:ext cx="5403459" cy="403044"/>
              </a:xfrm>
              <a:prstGeom prst="rect">
                <a:avLst/>
              </a:prstGeom>
              <a:noFill/>
              <a:ln>
                <a:noFill/>
              </a:ln>
            </p:spPr>
            <p:txBody>
              <a:bodyPr spcFirstLastPara="1" wrap="square" lIns="319900" tIns="45700" rIns="45700" bIns="457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dirty="0">
                    <a:solidFill>
                      <a:schemeClr val="lt1"/>
                    </a:solidFill>
                    <a:ea typeface="Calibri"/>
                    <a:cs typeface="Calibri"/>
                    <a:sym typeface="Calibri"/>
                  </a:rPr>
                  <a:t>Bridgett Sandusky: LLM</a:t>
                </a:r>
                <a:endParaRPr dirty="0">
                  <a:solidFill>
                    <a:schemeClr val="lt1"/>
                  </a:solidFill>
                </a:endParaRPr>
              </a:p>
            </p:txBody>
          </p:sp>
          <p:sp>
            <p:nvSpPr>
              <p:cNvPr id="194" name="Google Shape;194;p27"/>
              <p:cNvSpPr/>
              <p:nvPr/>
            </p:nvSpPr>
            <p:spPr>
              <a:xfrm>
                <a:off x="389174" y="2568794"/>
                <a:ext cx="503805" cy="503805"/>
              </a:xfrm>
              <a:prstGeom prst="ellipse">
                <a:avLst/>
              </a:prstGeom>
              <a:solidFill>
                <a:srgbClr val="0070C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309545" y="3223665"/>
                <a:ext cx="5734990" cy="403044"/>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txBox="1"/>
              <p:nvPr/>
            </p:nvSpPr>
            <p:spPr>
              <a:xfrm>
                <a:off x="103009" y="3248348"/>
                <a:ext cx="5790178" cy="403044"/>
              </a:xfrm>
              <a:prstGeom prst="rect">
                <a:avLst/>
              </a:prstGeom>
              <a:noFill/>
              <a:ln>
                <a:noFill/>
              </a:ln>
            </p:spPr>
            <p:txBody>
              <a:bodyPr spcFirstLastPara="1" wrap="square" lIns="319900" tIns="45700" rIns="45700" bIns="45700" anchor="ctr" anchorCtr="0">
                <a:noAutofit/>
              </a:bodyPr>
              <a:lstStyle/>
              <a:p>
                <a:pPr>
                  <a:lnSpc>
                    <a:spcPct val="90000"/>
                  </a:lnSpc>
                  <a:buClr>
                    <a:schemeClr val="lt1"/>
                  </a:buClr>
                  <a:buSzPts val="1800"/>
                </a:pPr>
                <a:r>
                  <a:rPr lang="en-US" sz="1800" dirty="0">
                    <a:solidFill>
                      <a:schemeClr val="lt1"/>
                    </a:solidFill>
                    <a:latin typeface="Arial" panose="020B0604020202020204" pitchFamily="34" charset="0"/>
                    <a:ea typeface="Calibri"/>
                    <a:cs typeface="Arial" panose="020B0604020202020204" pitchFamily="34" charset="0"/>
                    <a:sym typeface="Calibri"/>
                  </a:rPr>
                  <a:t>  Jason Peterson: MSA</a:t>
                </a:r>
                <a:endParaRPr dirty="0">
                  <a:solidFill>
                    <a:schemeClr val="lt1"/>
                  </a:solidFill>
                  <a:latin typeface="Arial" panose="020B0604020202020204" pitchFamily="34" charset="0"/>
                  <a:cs typeface="Arial" panose="020B0604020202020204" pitchFamily="34" charset="0"/>
                </a:endParaRPr>
              </a:p>
            </p:txBody>
          </p:sp>
          <p:sp>
            <p:nvSpPr>
              <p:cNvPr id="197" name="Google Shape;197;p27"/>
              <p:cNvSpPr/>
              <p:nvPr/>
            </p:nvSpPr>
            <p:spPr>
              <a:xfrm>
                <a:off x="-37589" y="3174590"/>
                <a:ext cx="508653" cy="503805"/>
              </a:xfrm>
              <a:prstGeom prst="ellipse">
                <a:avLst/>
              </a:prstGeom>
              <a:solidFill>
                <a:srgbClr val="7030A0"/>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196;p27">
              <a:extLst>
                <a:ext uri="{FF2B5EF4-FFF2-40B4-BE49-F238E27FC236}">
                  <a16:creationId xmlns:a16="http://schemas.microsoft.com/office/drawing/2014/main" id="{70F9BBF6-663A-4E9D-885F-694254D8B873}"/>
                </a:ext>
              </a:extLst>
            </p:cNvPr>
            <p:cNvSpPr txBox="1"/>
            <p:nvPr/>
          </p:nvSpPr>
          <p:spPr>
            <a:xfrm>
              <a:off x="1168251" y="4861337"/>
              <a:ext cx="6261326" cy="403044"/>
            </a:xfrm>
            <a:prstGeom prst="rect">
              <a:avLst/>
            </a:prstGeom>
            <a:solidFill>
              <a:schemeClr val="accent1"/>
            </a:solidFill>
            <a:ln>
              <a:solidFill>
                <a:schemeClr val="bg1"/>
              </a:solidFill>
            </a:ln>
          </p:spPr>
          <p:txBody>
            <a:bodyPr spcFirstLastPara="1" wrap="square" lIns="319900" tIns="45700" rIns="45700" bIns="45700" anchor="ctr" anchorCtr="0">
              <a:noAutofit/>
            </a:bodyPr>
            <a:lstStyle/>
            <a:p>
              <a:pPr>
                <a:lnSpc>
                  <a:spcPct val="90000"/>
                </a:lnSpc>
                <a:buClr>
                  <a:schemeClr val="lt1"/>
                </a:buClr>
                <a:buSzPts val="1800"/>
              </a:pPr>
              <a:r>
                <a:rPr lang="en-US" sz="1800" dirty="0">
                  <a:solidFill>
                    <a:schemeClr val="lt1"/>
                  </a:solidFill>
                  <a:latin typeface="Calibri"/>
                  <a:ea typeface="Calibri"/>
                  <a:cs typeface="Calibri"/>
                  <a:sym typeface="Calibri"/>
                </a:rPr>
                <a:t>   </a:t>
              </a:r>
              <a:r>
                <a:rPr lang="en-US" sz="1800" dirty="0">
                  <a:solidFill>
                    <a:schemeClr val="lt1"/>
                  </a:solidFill>
                  <a:ea typeface="Calibri"/>
                  <a:cs typeface="Calibri"/>
                  <a:sym typeface="Calibri"/>
                </a:rPr>
                <a:t>Aki </a:t>
              </a:r>
              <a:r>
                <a:rPr lang="en-US" sz="1800" dirty="0" err="1">
                  <a:solidFill>
                    <a:schemeClr val="lt1"/>
                  </a:solidFill>
                  <a:ea typeface="Calibri"/>
                  <a:cs typeface="Calibri"/>
                  <a:sym typeface="Calibri"/>
                </a:rPr>
                <a:t>Morizono</a:t>
              </a:r>
              <a:r>
                <a:rPr lang="en-US" sz="1800" dirty="0">
                  <a:solidFill>
                    <a:schemeClr val="lt1"/>
                  </a:solidFill>
                  <a:ea typeface="Calibri"/>
                  <a:cs typeface="Calibri"/>
                  <a:sym typeface="Calibri"/>
                </a:rPr>
                <a:t>: MMOL</a:t>
              </a:r>
              <a:endParaRPr dirty="0">
                <a:solidFill>
                  <a:schemeClr val="lt1"/>
                </a:solidFill>
              </a:endParaRPr>
            </a:p>
          </p:txBody>
        </p:sp>
        <p:sp>
          <p:nvSpPr>
            <p:cNvPr id="50" name="Google Shape;197;p27">
              <a:extLst>
                <a:ext uri="{FF2B5EF4-FFF2-40B4-BE49-F238E27FC236}">
                  <a16:creationId xmlns:a16="http://schemas.microsoft.com/office/drawing/2014/main" id="{B6179E95-E5EB-451A-AB02-4F20E77B08E7}"/>
                </a:ext>
              </a:extLst>
            </p:cNvPr>
            <p:cNvSpPr/>
            <p:nvPr/>
          </p:nvSpPr>
          <p:spPr>
            <a:xfrm>
              <a:off x="1027653" y="4787579"/>
              <a:ext cx="508653" cy="503805"/>
            </a:xfrm>
            <a:prstGeom prst="ellipse">
              <a:avLst/>
            </a:prstGeom>
            <a:solidFill>
              <a:srgbClr val="401B5B"/>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94000">
              <a:srgbClr val="C8D8EB"/>
            </a:gs>
            <a:gs pos="100000">
              <a:srgbClr val="C8D8EB"/>
            </a:gs>
          </a:gsLst>
          <a:lin ang="5400000" scaled="0"/>
        </a:gradFill>
        <a:effectLst/>
      </p:bgPr>
    </p:bg>
    <p:spTree>
      <p:nvGrpSpPr>
        <p:cNvPr id="1" name="Shape 203"/>
        <p:cNvGrpSpPr/>
        <p:nvPr/>
      </p:nvGrpSpPr>
      <p:grpSpPr>
        <a:xfrm>
          <a:off x="0" y="0"/>
          <a:ext cx="0" cy="0"/>
          <a:chOff x="0" y="0"/>
          <a:chExt cx="0" cy="0"/>
        </a:xfrm>
      </p:grpSpPr>
      <p:sp>
        <p:nvSpPr>
          <p:cNvPr id="204" name="Google Shape;204;p28"/>
          <p:cNvSpPr txBox="1">
            <a:spLocks noGrp="1"/>
          </p:cNvSpPr>
          <p:nvPr>
            <p:ph type="title"/>
          </p:nvPr>
        </p:nvSpPr>
        <p:spPr>
          <a:xfrm>
            <a:off x="-2183" y="123622"/>
            <a:ext cx="9144000" cy="1014900"/>
          </a:xfrm>
          <a:prstGeom prst="rect">
            <a:avLst/>
          </a:prstGeom>
          <a:noFill/>
          <a:ln>
            <a:noFill/>
          </a:ln>
        </p:spPr>
        <p:txBody>
          <a:bodyPr spcFirstLastPara="1" wrap="square" lIns="91425" tIns="45700" rIns="91425" bIns="45700" anchor="t" anchorCtr="0">
            <a:normAutofit/>
          </a:bodyPr>
          <a:lstStyle/>
          <a:p>
            <a:pPr algn="ctr">
              <a:buSzPts val="2800"/>
            </a:pPr>
            <a:r>
              <a:rPr lang="en-US" dirty="0"/>
              <a:t>Learn more about Fall 2024 Classes! </a:t>
            </a:r>
            <a:br>
              <a:rPr lang="en-US" dirty="0"/>
            </a:br>
            <a:r>
              <a:rPr lang="en-US" sz="1400" b="0" i="1" dirty="0"/>
              <a:t>all meetings will occur from 2-3pm after today’s workshop</a:t>
            </a:r>
            <a:endParaRPr dirty="0"/>
          </a:p>
        </p:txBody>
      </p:sp>
      <p:sp>
        <p:nvSpPr>
          <p:cNvPr id="205" name="Google Shape;205;p28"/>
          <p:cNvSpPr txBox="1"/>
          <p:nvPr/>
        </p:nvSpPr>
        <p:spPr>
          <a:xfrm>
            <a:off x="215467" y="413388"/>
            <a:ext cx="8708700" cy="3524001"/>
          </a:xfrm>
          <a:prstGeom prst="rect">
            <a:avLst/>
          </a:prstGeom>
          <a:noFill/>
          <a:ln>
            <a:noFill/>
          </a:ln>
        </p:spPr>
        <p:txBody>
          <a:bodyPr spcFirstLastPara="1" wrap="square" lIns="91425" tIns="45700" rIns="91425" bIns="45700" anchor="t" anchorCtr="0">
            <a:spAutoFit/>
          </a:bodyPr>
          <a:lstStyle/>
          <a:p>
            <a:pPr fontAlgn="base"/>
            <a:endParaRPr lang="en-US" sz="1900" dirty="0">
              <a:solidFill>
                <a:schemeClr val="dk1"/>
              </a:solidFill>
              <a:latin typeface="Calibri"/>
              <a:cs typeface="Calibri"/>
              <a:sym typeface="Calibri"/>
            </a:endParaRPr>
          </a:p>
          <a:p>
            <a:pPr fontAlgn="base"/>
            <a:endParaRPr lang="en-US" dirty="0"/>
          </a:p>
          <a:p>
            <a:pPr fontAlgn="base"/>
            <a:r>
              <a:rPr lang="en-US" dirty="0"/>
              <a:t>​</a:t>
            </a:r>
          </a:p>
          <a:p>
            <a:pPr marL="914400" indent="-228600" fontAlgn="base">
              <a:buFont typeface="Arial" panose="020B0604020202020204" pitchFamily="34" charset="0"/>
              <a:buChar char="•"/>
            </a:pPr>
            <a:r>
              <a:rPr lang="en-US" sz="1600" b="1" dirty="0"/>
              <a:t>MSM </a:t>
            </a:r>
            <a:r>
              <a:rPr lang="en-US" sz="1600" dirty="0"/>
              <a:t>– meet with Gerard Casal in room 5306 on the fifth floor of Sargent Hall​</a:t>
            </a:r>
          </a:p>
          <a:p>
            <a:pPr marL="914400" indent="-228600" fontAlgn="base">
              <a:buFont typeface="Arial" panose="020B0604020202020204" pitchFamily="34" charset="0"/>
              <a:buChar char="•"/>
            </a:pPr>
            <a:endParaRPr lang="en-US" sz="1600" dirty="0"/>
          </a:p>
          <a:p>
            <a:pPr marL="914400" indent="-228600" fontAlgn="base">
              <a:buFont typeface="Arial" panose="020B0604020202020204" pitchFamily="34" charset="0"/>
              <a:buChar char="•"/>
            </a:pPr>
            <a:r>
              <a:rPr lang="en-US" sz="1600" b="1" dirty="0"/>
              <a:t>MSBA </a:t>
            </a:r>
            <a:r>
              <a:rPr lang="en-US" sz="1600" dirty="0"/>
              <a:t>–</a:t>
            </a:r>
            <a:r>
              <a:rPr lang="en-US" sz="1600" b="1" dirty="0"/>
              <a:t> </a:t>
            </a:r>
            <a:r>
              <a:rPr lang="en-US" sz="1600" dirty="0"/>
              <a:t>meet with Kimberley Zak in room 5205 on the fifth floor of Sargent Hall</a:t>
            </a:r>
          </a:p>
          <a:p>
            <a:pPr marL="914400" indent="-228600" fontAlgn="base">
              <a:buFont typeface="Arial" panose="020B0604020202020204" pitchFamily="34" charset="0"/>
              <a:buChar char="•"/>
            </a:pPr>
            <a:endParaRPr lang="en-US" sz="1600" dirty="0"/>
          </a:p>
          <a:p>
            <a:pPr marL="914400" indent="-228600" fontAlgn="base">
              <a:buFont typeface="Arial" panose="020B0604020202020204" pitchFamily="34" charset="0"/>
              <a:buChar char="•"/>
            </a:pPr>
            <a:r>
              <a:rPr lang="en-US" sz="1600" b="1" dirty="0"/>
              <a:t>MBA </a:t>
            </a:r>
            <a:r>
              <a:rPr lang="en-US" sz="1600" dirty="0"/>
              <a:t>– meet with Sarah Esner in room 5309 on the fifth floor of Sargent Hall​</a:t>
            </a:r>
          </a:p>
          <a:p>
            <a:pPr marL="914400" indent="-228600" fontAlgn="base">
              <a:buFont typeface="Arial" panose="020B0604020202020204" pitchFamily="34" charset="0"/>
              <a:buChar char="•"/>
            </a:pPr>
            <a:endParaRPr lang="en-US" sz="1600" dirty="0"/>
          </a:p>
          <a:p>
            <a:pPr marL="914400" indent="-228600" fontAlgn="base">
              <a:buFont typeface="Arial" panose="020B0604020202020204" pitchFamily="34" charset="0"/>
              <a:buChar char="•"/>
            </a:pPr>
            <a:r>
              <a:rPr lang="en-US" sz="1600" b="1" dirty="0"/>
              <a:t>MMOL</a:t>
            </a:r>
            <a:r>
              <a:rPr lang="en-US" sz="1600" dirty="0"/>
              <a:t> – meet with Aki Morizono in room 5312 on the fifth floor of Sargent Hall​</a:t>
            </a:r>
          </a:p>
          <a:p>
            <a:pPr marL="914400" indent="-228600" fontAlgn="base">
              <a:buFont typeface="Arial" panose="020B0604020202020204" pitchFamily="34" charset="0"/>
              <a:buChar char="•"/>
            </a:pPr>
            <a:endParaRPr lang="en-US" sz="1600" dirty="0"/>
          </a:p>
          <a:p>
            <a:pPr marL="914400" indent="-228600" fontAlgn="base">
              <a:buFont typeface="Arial" panose="020B0604020202020204" pitchFamily="34" charset="0"/>
              <a:buChar char="•"/>
            </a:pPr>
            <a:r>
              <a:rPr lang="en-US" sz="1600" dirty="0"/>
              <a:t>for all other programs, contact your program advisors to set up a meeting</a:t>
            </a:r>
          </a:p>
          <a:p>
            <a:pPr marL="914400" marR="0" lvl="0" indent="0" algn="l" rtl="0">
              <a:lnSpc>
                <a:spcPct val="100000"/>
              </a:lnSpc>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914400">
              <a:buClr>
                <a:schemeClr val="dk1"/>
              </a:buClr>
              <a:buSzPts val="1600"/>
            </a:pPr>
            <a:endParaRPr lang="en-US" sz="1600" dirty="0">
              <a:solidFill>
                <a:schemeClr val="dk1"/>
              </a:solidFill>
              <a:latin typeface="Calibri"/>
              <a:ea typeface="Calibri"/>
              <a:cs typeface="Calibri"/>
            </a:endParaRPr>
          </a:p>
        </p:txBody>
      </p:sp>
      <p:pic>
        <p:nvPicPr>
          <p:cNvPr id="3" name="Picture 3" descr="Different colored question marks">
            <a:extLst>
              <a:ext uri="{FF2B5EF4-FFF2-40B4-BE49-F238E27FC236}">
                <a16:creationId xmlns:a16="http://schemas.microsoft.com/office/drawing/2014/main" id="{1A5BEED3-43DD-553B-DF1B-4F11B8E14D46}"/>
              </a:ext>
            </a:extLst>
          </p:cNvPr>
          <p:cNvPicPr>
            <a:picLocks noChangeAspect="1"/>
          </p:cNvPicPr>
          <p:nvPr/>
        </p:nvPicPr>
        <p:blipFill>
          <a:blip r:embed="rId3"/>
          <a:stretch>
            <a:fillRect/>
          </a:stretch>
        </p:blipFill>
        <p:spPr>
          <a:xfrm>
            <a:off x="1057460" y="3671504"/>
            <a:ext cx="3388326" cy="1963840"/>
          </a:xfrm>
          <a:prstGeom prst="rect">
            <a:avLst/>
          </a:prstGeom>
        </p:spPr>
      </p:pic>
      <p:pic>
        <p:nvPicPr>
          <p:cNvPr id="4" name="Picture 4" descr="Business discussion">
            <a:extLst>
              <a:ext uri="{FF2B5EF4-FFF2-40B4-BE49-F238E27FC236}">
                <a16:creationId xmlns:a16="http://schemas.microsoft.com/office/drawing/2014/main" id="{949DEDFD-3438-4A60-98BA-5622D8858053}"/>
              </a:ext>
            </a:extLst>
          </p:cNvPr>
          <p:cNvPicPr>
            <a:picLocks noChangeAspect="1"/>
          </p:cNvPicPr>
          <p:nvPr/>
        </p:nvPicPr>
        <p:blipFill>
          <a:blip r:embed="rId4"/>
          <a:stretch>
            <a:fillRect/>
          </a:stretch>
        </p:blipFill>
        <p:spPr>
          <a:xfrm>
            <a:off x="5317018" y="3665390"/>
            <a:ext cx="2953567" cy="1969954"/>
          </a:xfrm>
          <a:prstGeom prst="rect">
            <a:avLst/>
          </a:prstGeom>
        </p:spPr>
      </p:pic>
    </p:spTree>
    <p:extLst>
      <p:ext uri="{BB962C8B-B14F-4D97-AF65-F5344CB8AC3E}">
        <p14:creationId xmlns:p14="http://schemas.microsoft.com/office/powerpoint/2010/main" val="3839345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94000">
              <a:srgbClr val="C8D8EB"/>
            </a:gs>
            <a:gs pos="100000">
              <a:srgbClr val="C8D8EB"/>
            </a:gs>
          </a:gsLst>
          <a:lin ang="5400000" scaled="0"/>
        </a:gradFill>
        <a:effectLst/>
      </p:bgPr>
    </p:bg>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442913" y="155877"/>
            <a:ext cx="8245475"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Course Registration </a:t>
            </a:r>
            <a:endParaRPr dirty="0"/>
          </a:p>
        </p:txBody>
      </p:sp>
      <p:sp>
        <p:nvSpPr>
          <p:cNvPr id="163" name="Google Shape;163;p24"/>
          <p:cNvSpPr txBox="1"/>
          <p:nvPr/>
        </p:nvSpPr>
        <p:spPr>
          <a:xfrm>
            <a:off x="132735" y="847172"/>
            <a:ext cx="8910681" cy="3093114"/>
          </a:xfrm>
          <a:prstGeom prst="rect">
            <a:avLst/>
          </a:prstGeom>
          <a:noFill/>
          <a:ln>
            <a:noFill/>
          </a:ln>
        </p:spPr>
        <p:txBody>
          <a:bodyPr spcFirstLastPara="1" wrap="square" lIns="91425" tIns="45700" rIns="91425" bIns="45700" anchor="t" anchorCtr="0">
            <a:spAutoFit/>
          </a:bodyPr>
          <a:lstStyle/>
          <a:p>
            <a:pPr marL="342900" indent="-361950">
              <a:buClr>
                <a:schemeClr val="dk1"/>
              </a:buClr>
              <a:buSzPts val="2300"/>
              <a:buFont typeface="Arial"/>
              <a:buChar char="•"/>
            </a:pPr>
            <a:r>
              <a:rPr lang="en-US" sz="2300" dirty="0">
                <a:solidFill>
                  <a:schemeClr val="dk1"/>
                </a:solidFill>
                <a:ea typeface="Calibri"/>
                <a:cs typeface="Calibri"/>
                <a:sym typeface="Calibri"/>
              </a:rPr>
              <a:t>You will register for your own fall 2024 courses since you will no longer be in the Integrated Master’s program. </a:t>
            </a:r>
            <a:endParaRPr lang="en-US" sz="1700" dirty="0">
              <a:solidFill>
                <a:schemeClr val="dk1"/>
              </a:solidFill>
            </a:endParaRPr>
          </a:p>
          <a:p>
            <a:pPr marL="914400" indent="-342900">
              <a:buSzPts val="2300"/>
              <a:buFont typeface="Courier New"/>
              <a:buChar char="o"/>
            </a:pPr>
            <a:r>
              <a:rPr lang="en-US" sz="2300" dirty="0">
                <a:solidFill>
                  <a:schemeClr val="dk1"/>
                </a:solidFill>
                <a:ea typeface="Calibri"/>
                <a:cs typeface="Calibri"/>
              </a:rPr>
              <a:t>If you have questions, you should work with your advisor </a:t>
            </a:r>
          </a:p>
          <a:p>
            <a:pPr marL="571500">
              <a:buSzPts val="2300"/>
            </a:pPr>
            <a:r>
              <a:rPr lang="en-US" sz="2300" dirty="0">
                <a:solidFill>
                  <a:schemeClr val="dk1"/>
                </a:solidFill>
                <a:ea typeface="Calibri"/>
                <a:cs typeface="Calibri"/>
              </a:rPr>
              <a:t>      – check your Suffolk email for correspondence.</a:t>
            </a:r>
          </a:p>
          <a:p>
            <a:pPr>
              <a:buSzPts val="2300"/>
            </a:pPr>
            <a:r>
              <a:rPr lang="en-US" sz="2300" dirty="0">
                <a:solidFill>
                  <a:schemeClr val="dk1"/>
                </a:solidFill>
                <a:latin typeface="Calibri"/>
                <a:ea typeface="Calibri"/>
                <a:cs typeface="Calibri"/>
              </a:rPr>
              <a:t> </a:t>
            </a:r>
          </a:p>
          <a:p>
            <a:pPr marR="0" lvl="0" algn="l" rtl="0">
              <a:spcBef>
                <a:spcPts val="0"/>
              </a:spcBef>
              <a:spcAft>
                <a:spcPts val="0"/>
              </a:spcAft>
              <a:buClr>
                <a:schemeClr val="dk1"/>
              </a:buClr>
            </a:pPr>
            <a:endParaRPr lang="en-US" sz="2300" dirty="0">
              <a:solidFill>
                <a:schemeClr val="dk1"/>
              </a:solidFill>
              <a:latin typeface="Calibri"/>
              <a:cs typeface="Calibri"/>
            </a:endParaRPr>
          </a:p>
          <a:p>
            <a:pPr marL="342900" marR="0" lvl="0" indent="-361950" algn="l" rtl="0">
              <a:spcBef>
                <a:spcPts val="0"/>
              </a:spcBef>
              <a:spcAft>
                <a:spcPts val="0"/>
              </a:spcAft>
              <a:buSzPts val="2300"/>
              <a:buChar char="•"/>
            </a:pPr>
            <a:endParaRPr lang="en-US" sz="2300" dirty="0">
              <a:solidFill>
                <a:schemeClr val="dk1"/>
              </a:solidFill>
              <a:latin typeface="Calibri"/>
              <a:ea typeface="Calibri"/>
              <a:cs typeface="Calibri"/>
            </a:endParaRPr>
          </a:p>
          <a:p>
            <a:pPr marL="0" marR="0" lvl="0" indent="0" algn="l" rtl="0">
              <a:spcBef>
                <a:spcPts val="0"/>
              </a:spcBef>
              <a:spcAft>
                <a:spcPts val="0"/>
              </a:spcAft>
              <a:buNone/>
            </a:pPr>
            <a:endParaRPr sz="2000" dirty="0">
              <a:latin typeface="Calibri"/>
              <a:cs typeface="Calibri"/>
            </a:endParaRPr>
          </a:p>
          <a:p>
            <a:endParaRPr lang="en-US" dirty="0"/>
          </a:p>
        </p:txBody>
      </p:sp>
      <p:pic>
        <p:nvPicPr>
          <p:cNvPr id="2" name="Picture 2" descr="Adviser talking with client">
            <a:extLst>
              <a:ext uri="{FF2B5EF4-FFF2-40B4-BE49-F238E27FC236}">
                <a16:creationId xmlns:a16="http://schemas.microsoft.com/office/drawing/2014/main" id="{49384042-AF1C-2FE9-4E10-ED9C8DA84898}"/>
              </a:ext>
            </a:extLst>
          </p:cNvPr>
          <p:cNvPicPr>
            <a:picLocks noChangeAspect="1"/>
          </p:cNvPicPr>
          <p:nvPr/>
        </p:nvPicPr>
        <p:blipFill>
          <a:blip r:embed="rId3"/>
          <a:stretch>
            <a:fillRect/>
          </a:stretch>
        </p:blipFill>
        <p:spPr>
          <a:xfrm>
            <a:off x="2763412" y="2728968"/>
            <a:ext cx="3308277" cy="220158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2064" y="183554"/>
            <a:ext cx="9144000" cy="1014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142F53"/>
              </a:buClr>
              <a:buSzPts val="2800"/>
              <a:buFont typeface="Arial"/>
              <a:buNone/>
            </a:pPr>
            <a:r>
              <a:rPr lang="en-US"/>
              <a:t>Course Registration FAQs</a:t>
            </a:r>
            <a:endParaRPr/>
          </a:p>
        </p:txBody>
      </p:sp>
      <p:sp>
        <p:nvSpPr>
          <p:cNvPr id="176" name="Google Shape;176;p26"/>
          <p:cNvSpPr txBox="1"/>
          <p:nvPr/>
        </p:nvSpPr>
        <p:spPr>
          <a:xfrm>
            <a:off x="153254" y="718331"/>
            <a:ext cx="8708700" cy="5909270"/>
          </a:xfrm>
          <a:prstGeom prst="rect">
            <a:avLst/>
          </a:prstGeom>
          <a:noFill/>
          <a:ln>
            <a:noFill/>
          </a:ln>
        </p:spPr>
        <p:txBody>
          <a:bodyPr spcFirstLastPara="1" wrap="square" lIns="91425" tIns="45700" rIns="91425" bIns="45700" anchor="t" anchorCtr="0">
            <a:spAutoFit/>
          </a:bodyPr>
          <a:lstStyle/>
          <a:p>
            <a:pPr marL="457200" lvl="1" indent="-342900">
              <a:buFont typeface="Arial,Sans-Serif"/>
              <a:buChar char="•"/>
            </a:pPr>
            <a:r>
              <a:rPr lang="en-US" sz="1600" i="1" dirty="0">
                <a:solidFill>
                  <a:schemeClr val="dk1"/>
                </a:solidFill>
                <a:cs typeface="Calibri"/>
              </a:rPr>
              <a:t>When should I register for next semester's courses?</a:t>
            </a:r>
            <a:endParaRPr lang="en-US" sz="1600" i="1" dirty="0">
              <a:solidFill>
                <a:schemeClr val="dk1"/>
              </a:solidFill>
            </a:endParaRPr>
          </a:p>
          <a:p>
            <a:pPr marL="914400" lvl="2" indent="-342900">
              <a:buClr>
                <a:schemeClr val="dk1"/>
              </a:buClr>
              <a:buFont typeface="Courier New,monospace"/>
              <a:buChar char="o"/>
            </a:pPr>
            <a:r>
              <a:rPr lang="en-US" sz="1600" dirty="0">
                <a:solidFill>
                  <a:schemeClr val="dk1"/>
                </a:solidFill>
                <a:ea typeface="Calibri"/>
                <a:cs typeface="Calibri"/>
              </a:rPr>
              <a:t>Keep an eye on your email to learn your registration date and time though graduates should start on April 3</a:t>
            </a:r>
          </a:p>
          <a:p>
            <a:pPr marL="914400" lvl="2" indent="-342900">
              <a:buClr>
                <a:schemeClr val="dk1"/>
              </a:buClr>
              <a:buFont typeface="Courier New,monospace"/>
              <a:buChar char="o"/>
            </a:pPr>
            <a:endParaRPr lang="en-US" sz="1600" dirty="0">
              <a:solidFill>
                <a:schemeClr val="dk1"/>
              </a:solidFill>
              <a:ea typeface="Calibri"/>
              <a:cs typeface="Calibri"/>
            </a:endParaRPr>
          </a:p>
          <a:p>
            <a:pPr marL="457200" lvl="2" indent="-342900">
              <a:buClr>
                <a:schemeClr val="dk1"/>
              </a:buClr>
              <a:buChar char="•"/>
            </a:pPr>
            <a:r>
              <a:rPr lang="en-US" sz="1600" i="1" dirty="0">
                <a:solidFill>
                  <a:schemeClr val="dk1"/>
                </a:solidFill>
                <a:ea typeface="Calibri"/>
                <a:cs typeface="Calibri"/>
              </a:rPr>
              <a:t>Where can I figure out what courses to take next semester?</a:t>
            </a:r>
            <a:endParaRPr lang="en-US" sz="1600" dirty="0">
              <a:solidFill>
                <a:schemeClr val="dk1"/>
              </a:solidFill>
              <a:ea typeface="Calibri"/>
              <a:cs typeface="Calibri"/>
            </a:endParaRPr>
          </a:p>
          <a:p>
            <a:pPr marL="914400" lvl="2" indent="-342900">
              <a:buClr>
                <a:schemeClr val="dk1"/>
              </a:buClr>
              <a:buFont typeface="Courier New"/>
              <a:buChar char="o"/>
            </a:pPr>
            <a:r>
              <a:rPr lang="en-US" sz="1600" dirty="0">
                <a:ea typeface="Calibri"/>
              </a:rPr>
              <a:t>View ALL available courses in Workday Student </a:t>
            </a:r>
          </a:p>
          <a:p>
            <a:pPr marL="914400" lvl="2" indent="-342900">
              <a:buClr>
                <a:schemeClr val="dk1"/>
              </a:buClr>
              <a:buFont typeface="Courier New"/>
              <a:buChar char="o"/>
            </a:pPr>
            <a:r>
              <a:rPr lang="en-US" sz="1600" dirty="0">
                <a:ea typeface="Calibri"/>
              </a:rPr>
              <a:t>Be sure the courses are directly applicable to your                                                                                             intended degree program; program advisors will help</a:t>
            </a:r>
            <a:endParaRPr lang="en-US" sz="1600" i="1" dirty="0">
              <a:highlight>
                <a:srgbClr val="FFFF00"/>
              </a:highlight>
              <a:ea typeface="Calibri"/>
              <a:cs typeface="Calibri"/>
            </a:endParaRPr>
          </a:p>
          <a:p>
            <a:pPr marL="914400" marR="0" lvl="0" indent="0" algn="l" rtl="0">
              <a:lnSpc>
                <a:spcPct val="100000"/>
              </a:lnSpc>
              <a:spcBef>
                <a:spcPts val="0"/>
              </a:spcBef>
              <a:spcAft>
                <a:spcPts val="0"/>
              </a:spcAft>
              <a:buClr>
                <a:srgbClr val="000000"/>
              </a:buClr>
              <a:buSzPts val="1400"/>
              <a:buFont typeface="Arial"/>
              <a:buNone/>
            </a:pPr>
            <a:endParaRPr sz="1600" i="0" u="none" strike="noStrike" cap="none" dirty="0">
              <a:solidFill>
                <a:schemeClr val="dk1"/>
              </a:solidFill>
              <a:ea typeface="Calibri"/>
              <a:cs typeface="Calibri"/>
            </a:endParaRPr>
          </a:p>
          <a:p>
            <a:pPr marL="412750" indent="-285750">
              <a:buClr>
                <a:schemeClr val="dk1"/>
              </a:buClr>
              <a:buSzPts val="1600"/>
              <a:buChar char="•"/>
            </a:pPr>
            <a:r>
              <a:rPr lang="en-US" sz="1600" i="1" u="none" strike="noStrike" cap="none" dirty="0">
                <a:solidFill>
                  <a:schemeClr val="dk1"/>
                </a:solidFill>
                <a:ea typeface="Calibri"/>
                <a:cs typeface="Calibri"/>
                <a:sym typeface="Calibri"/>
              </a:rPr>
              <a:t>How many credits do I need to take each semester?</a:t>
            </a:r>
            <a:endParaRPr sz="1600" i="1" u="none" strike="noStrike" cap="none" dirty="0">
              <a:solidFill>
                <a:schemeClr val="dk1"/>
              </a:solidFill>
              <a:ea typeface="Calibri"/>
              <a:cs typeface="Calibri"/>
            </a:endParaRPr>
          </a:p>
          <a:p>
            <a:pPr marL="914400" lvl="1" indent="-330200">
              <a:buClr>
                <a:schemeClr val="dk1"/>
              </a:buClr>
              <a:buSzPts val="1600"/>
              <a:buFont typeface="Calibri"/>
              <a:buChar char="○"/>
            </a:pPr>
            <a:r>
              <a:rPr lang="en-US" sz="1600" b="0" i="0" u="none" strike="noStrike" cap="none" dirty="0">
                <a:solidFill>
                  <a:schemeClr val="dk1"/>
                </a:solidFill>
                <a:ea typeface="Calibri"/>
                <a:cs typeface="Calibri"/>
                <a:sym typeface="Calibri"/>
              </a:rPr>
              <a:t>You must be registered for 12 credits or more in order to be a full-time </a:t>
            </a:r>
            <a:r>
              <a:rPr lang="en-US" sz="1600" dirty="0">
                <a:solidFill>
                  <a:schemeClr val="dk1"/>
                </a:solidFill>
                <a:ea typeface="Calibri"/>
                <a:cs typeface="Calibri"/>
                <a:sym typeface="Calibri"/>
              </a:rPr>
              <a:t>student</a:t>
            </a:r>
            <a:endParaRPr lang="en-US" sz="1600" dirty="0">
              <a:solidFill>
                <a:schemeClr val="dk1"/>
              </a:solidFill>
              <a:ea typeface="Calibri"/>
              <a:cs typeface="Calibri"/>
            </a:endParaRPr>
          </a:p>
          <a:p>
            <a:pPr marL="1371600" lvl="2" indent="-330200">
              <a:buClr>
                <a:schemeClr val="dk1"/>
              </a:buClr>
              <a:buSzPts val="1600"/>
              <a:buFont typeface="Wingdings"/>
              <a:buChar char="§"/>
            </a:pPr>
            <a:r>
              <a:rPr lang="en-US" sz="1600" dirty="0">
                <a:solidFill>
                  <a:schemeClr val="dk1"/>
                </a:solidFill>
                <a:ea typeface="Calibri"/>
                <a:cs typeface="Calibri"/>
                <a:sym typeface="Calibri"/>
              </a:rPr>
              <a:t>This is required</a:t>
            </a:r>
            <a:r>
              <a:rPr lang="en-US" sz="1600" b="0" i="0" u="none" strike="noStrike" cap="none" dirty="0">
                <a:solidFill>
                  <a:schemeClr val="dk1"/>
                </a:solidFill>
                <a:ea typeface="Calibri"/>
                <a:cs typeface="Calibri"/>
                <a:sym typeface="Calibri"/>
              </a:rPr>
              <a:t> for your F-1 visa!</a:t>
            </a:r>
            <a:endParaRPr sz="1600" b="0" i="0" u="none" strike="noStrike" cap="none" dirty="0">
              <a:solidFill>
                <a:schemeClr val="dk1"/>
              </a:solidFill>
              <a:ea typeface="Calibri"/>
              <a:cs typeface="Calibri"/>
            </a:endParaRPr>
          </a:p>
          <a:p>
            <a:pPr marL="914400" lvl="1" indent="-330200">
              <a:buClr>
                <a:schemeClr val="dk1"/>
              </a:buClr>
              <a:buSzPts val="1600"/>
              <a:buFont typeface="Calibri"/>
              <a:buChar char="○"/>
            </a:pPr>
            <a:r>
              <a:rPr lang="en-US" sz="1600" dirty="0">
                <a:solidFill>
                  <a:schemeClr val="dk1"/>
                </a:solidFill>
                <a:ea typeface="Calibri"/>
                <a:cs typeface="Calibri"/>
                <a:sym typeface="Calibri"/>
              </a:rPr>
              <a:t>If you are not registered for 12 or more credits, it may be because you are on a course's waitlist.  While you wait, you</a:t>
            </a:r>
            <a:r>
              <a:rPr lang="en-US" sz="1600" b="0" i="0" u="none" strike="noStrike" cap="none" dirty="0">
                <a:solidFill>
                  <a:schemeClr val="dk1"/>
                </a:solidFill>
                <a:ea typeface="Calibri"/>
                <a:cs typeface="Calibri"/>
                <a:sym typeface="Calibri"/>
              </a:rPr>
              <a:t> should register for a </a:t>
            </a:r>
            <a:r>
              <a:rPr lang="en-US" sz="1600" dirty="0">
                <a:solidFill>
                  <a:schemeClr val="dk1"/>
                </a:solidFill>
                <a:ea typeface="Calibri"/>
                <a:cs typeface="Calibri"/>
                <a:sym typeface="Calibri"/>
              </a:rPr>
              <a:t>back-up</a:t>
            </a:r>
            <a:r>
              <a:rPr lang="en-US" sz="1600" b="0" i="0" u="none" strike="noStrike" cap="none" dirty="0">
                <a:solidFill>
                  <a:schemeClr val="dk1"/>
                </a:solidFill>
                <a:ea typeface="Calibri"/>
                <a:cs typeface="Calibri"/>
                <a:sym typeface="Calibri"/>
              </a:rPr>
              <a:t> course/section so you </a:t>
            </a:r>
            <a:r>
              <a:rPr lang="en-US" sz="1600" dirty="0">
                <a:solidFill>
                  <a:schemeClr val="dk1"/>
                </a:solidFill>
                <a:ea typeface="Calibri"/>
                <a:cs typeface="Calibri"/>
                <a:sym typeface="Calibri"/>
              </a:rPr>
              <a:t>show</a:t>
            </a:r>
            <a:r>
              <a:rPr lang="en-US" sz="1600" b="0" i="0" u="none" strike="noStrike" cap="none" dirty="0">
                <a:solidFill>
                  <a:schemeClr val="dk1"/>
                </a:solidFill>
                <a:ea typeface="Calibri"/>
                <a:cs typeface="Calibri"/>
                <a:sym typeface="Calibri"/>
              </a:rPr>
              <a:t> as full-time status.</a:t>
            </a:r>
            <a:r>
              <a:rPr lang="en-US" sz="1600" dirty="0">
                <a:solidFill>
                  <a:schemeClr val="dk1"/>
                </a:solidFill>
                <a:ea typeface="Calibri"/>
                <a:cs typeface="Calibri"/>
                <a:sym typeface="Calibri"/>
              </a:rPr>
              <a:t> </a:t>
            </a:r>
            <a:r>
              <a:rPr lang="en-US" sz="1600" b="0" i="0" u="none" strike="noStrike" cap="none" dirty="0">
                <a:solidFill>
                  <a:schemeClr val="dk1"/>
                </a:solidFill>
                <a:ea typeface="Calibri"/>
                <a:cs typeface="Calibri"/>
                <a:sym typeface="Calibri"/>
              </a:rPr>
              <a:t> You can add/drop courses if you are able to add your waitlisted course.</a:t>
            </a:r>
            <a:endParaRPr lang="en-US" sz="1600" dirty="0">
              <a:solidFill>
                <a:schemeClr val="dk1"/>
              </a:solidFill>
              <a:ea typeface="Calibri"/>
              <a:cs typeface="Calibri"/>
            </a:endParaRPr>
          </a:p>
          <a:p>
            <a:pPr marL="1371600" lvl="1" indent="-342900">
              <a:buClr>
                <a:schemeClr val="dk1"/>
              </a:buClr>
              <a:buSzPts val="1600"/>
              <a:buFont typeface="Wingdings"/>
              <a:buChar char="§"/>
            </a:pPr>
            <a:r>
              <a:rPr lang="en-US" sz="1600" b="0" i="0" u="none" strike="noStrike" cap="none" dirty="0">
                <a:solidFill>
                  <a:schemeClr val="dk1"/>
                </a:solidFill>
                <a:ea typeface="Calibri"/>
                <a:cs typeface="Calibri"/>
                <a:sym typeface="Calibri"/>
              </a:rPr>
              <a:t>If you are </a:t>
            </a:r>
            <a:r>
              <a:rPr lang="en-US" sz="1600" dirty="0">
                <a:solidFill>
                  <a:schemeClr val="dk1"/>
                </a:solidFill>
                <a:ea typeface="Calibri"/>
                <a:cs typeface="Calibri"/>
                <a:sym typeface="Calibri"/>
              </a:rPr>
              <a:t>on </a:t>
            </a:r>
            <a:r>
              <a:rPr lang="en-US" sz="1600" b="0" i="0" u="none" strike="noStrike" cap="none" dirty="0">
                <a:solidFill>
                  <a:schemeClr val="dk1"/>
                </a:solidFill>
                <a:ea typeface="Calibri"/>
                <a:cs typeface="Calibri"/>
                <a:sym typeface="Calibri"/>
              </a:rPr>
              <a:t>a </a:t>
            </a:r>
            <a:r>
              <a:rPr lang="en-US" sz="1600" dirty="0">
                <a:solidFill>
                  <a:schemeClr val="dk1"/>
                </a:solidFill>
                <a:ea typeface="Calibri"/>
                <a:cs typeface="Calibri"/>
                <a:sym typeface="Calibri"/>
              </a:rPr>
              <a:t>course's waitlist,</a:t>
            </a:r>
            <a:r>
              <a:rPr lang="en-US" sz="1600" b="0" i="0" u="none" strike="noStrike" cap="none" dirty="0">
                <a:solidFill>
                  <a:schemeClr val="dk1"/>
                </a:solidFill>
                <a:ea typeface="Calibri"/>
                <a:cs typeface="Calibri"/>
                <a:sym typeface="Calibri"/>
              </a:rPr>
              <a:t> you should check your Suffolk email daily to see if </a:t>
            </a:r>
            <a:r>
              <a:rPr lang="en-US" sz="1600" dirty="0">
                <a:solidFill>
                  <a:schemeClr val="dk1"/>
                </a:solidFill>
                <a:ea typeface="Calibri"/>
                <a:cs typeface="Calibri"/>
                <a:sym typeface="Calibri"/>
              </a:rPr>
              <a:t>and when</a:t>
            </a:r>
            <a:r>
              <a:rPr lang="en-US" sz="1600" b="0" i="0" u="none" strike="noStrike" cap="none" dirty="0">
                <a:solidFill>
                  <a:schemeClr val="dk1"/>
                </a:solidFill>
                <a:ea typeface="Calibri"/>
                <a:cs typeface="Calibri"/>
                <a:sym typeface="Calibri"/>
              </a:rPr>
              <a:t> you are eligible to add the course.</a:t>
            </a:r>
            <a:r>
              <a:rPr lang="en-US" sz="1600" dirty="0">
                <a:solidFill>
                  <a:schemeClr val="dk1"/>
                </a:solidFill>
                <a:ea typeface="Calibri"/>
                <a:cs typeface="Calibri"/>
                <a:sym typeface="Calibri"/>
              </a:rPr>
              <a:t> </a:t>
            </a:r>
            <a:endParaRPr sz="1600" b="0" i="0" u="none" strike="noStrike" cap="none" dirty="0">
              <a:solidFill>
                <a:schemeClr val="dk1"/>
              </a:solidFill>
              <a:ea typeface="Calibri"/>
              <a:cs typeface="Calibri"/>
            </a:endParaRPr>
          </a:p>
          <a:p>
            <a:pPr marL="914400" marR="0" lvl="0" indent="0" algn="l" rtl="0">
              <a:lnSpc>
                <a:spcPct val="100000"/>
              </a:lnSpc>
              <a:spcBef>
                <a:spcPts val="0"/>
              </a:spcBef>
              <a:spcAft>
                <a:spcPts val="0"/>
              </a:spcAft>
              <a:buClr>
                <a:srgbClr val="000000"/>
              </a:buClr>
              <a:buSzPts val="1800"/>
              <a:buFont typeface="Arial"/>
              <a:buNone/>
            </a:pPr>
            <a:endParaRPr sz="1300" i="1" u="none" strike="noStrike" cap="none" dirty="0">
              <a:solidFill>
                <a:schemeClr val="dk1"/>
              </a:solidFill>
              <a:ea typeface="Calibri"/>
              <a:cs typeface="Calibri"/>
            </a:endParaRPr>
          </a:p>
          <a:p>
            <a:pPr marL="914400" marR="0" lvl="1" indent="-330200" algn="l" rtl="0">
              <a:lnSpc>
                <a:spcPct val="100000"/>
              </a:lnSpc>
              <a:spcBef>
                <a:spcPts val="0"/>
              </a:spcBef>
              <a:spcAft>
                <a:spcPts val="0"/>
              </a:spcAft>
              <a:buClr>
                <a:schemeClr val="dk1"/>
              </a:buClr>
              <a:buSzPts val="1600"/>
              <a:buFont typeface="Calibri"/>
              <a:buChar char="○"/>
            </a:pPr>
            <a:endParaRPr lang="en-US" sz="1300" b="0" i="0" u="none" strike="noStrike" cap="none" dirty="0">
              <a:solidFill>
                <a:schemeClr val="dk1"/>
              </a:solidFill>
              <a:highlight>
                <a:srgbClr val="FFFF00"/>
              </a:highlight>
              <a:ea typeface="Calibri"/>
              <a:cs typeface="Calibri"/>
            </a:endParaRPr>
          </a:p>
          <a:p>
            <a:pPr marL="914400" marR="0" lvl="1" indent="-330200" algn="l">
              <a:lnSpc>
                <a:spcPct val="100000"/>
              </a:lnSpc>
              <a:spcBef>
                <a:spcPts val="0"/>
              </a:spcBef>
              <a:spcAft>
                <a:spcPts val="0"/>
              </a:spcAft>
              <a:buClr>
                <a:schemeClr val="dk1"/>
              </a:buClr>
              <a:buSzPts val="1600"/>
              <a:buFont typeface="Calibri"/>
              <a:buChar char="○"/>
            </a:pPr>
            <a:endParaRPr lang="en-US" sz="1600" dirty="0">
              <a:solidFill>
                <a:schemeClr val="dk1"/>
              </a:solidFill>
              <a:ea typeface="Calibri"/>
              <a:cs typeface="Calibri"/>
            </a:endParaRPr>
          </a:p>
          <a:p>
            <a:pPr marL="914400" lvl="2" indent="-342900">
              <a:buClr>
                <a:schemeClr val="dk1"/>
              </a:buClr>
              <a:buSzPts val="1600"/>
              <a:buFont typeface="Courier New"/>
              <a:buChar char="o"/>
            </a:pPr>
            <a:endParaRPr lang="en-US" sz="1600" dirty="0">
              <a:solidFill>
                <a:schemeClr val="dk1"/>
              </a:solidFill>
              <a:latin typeface="Calibri"/>
              <a:ea typeface="Calibri"/>
              <a:cs typeface="Calibri"/>
            </a:endParaRPr>
          </a:p>
          <a:p>
            <a:pPr marL="914400">
              <a:buClr>
                <a:schemeClr val="dk1"/>
              </a:buClr>
              <a:buSzPts val="1600"/>
              <a:buFont typeface="Calibri"/>
            </a:pPr>
            <a:endParaRPr lang="en-US" sz="1600" dirty="0">
              <a:solidFill>
                <a:schemeClr val="dk1"/>
              </a:solidFill>
              <a:latin typeface="Calibri"/>
              <a:ea typeface="Calibri"/>
              <a:cs typeface="Calibri"/>
            </a:endParaRPr>
          </a:p>
          <a:p>
            <a:pPr marL="914400">
              <a:buClr>
                <a:schemeClr val="dk1"/>
              </a:buClr>
              <a:buSzPts val="1600"/>
            </a:pPr>
            <a:endParaRPr lang="en-US" sz="1600" dirty="0">
              <a:solidFill>
                <a:schemeClr val="dk1"/>
              </a:solidFill>
              <a:latin typeface="Calibri"/>
              <a:ea typeface="Calibri"/>
              <a:cs typeface="Calibri"/>
            </a:endParaRPr>
          </a:p>
        </p:txBody>
      </p:sp>
      <p:pic>
        <p:nvPicPr>
          <p:cNvPr id="3" name="Picture 2">
            <a:extLst>
              <a:ext uri="{FF2B5EF4-FFF2-40B4-BE49-F238E27FC236}">
                <a16:creationId xmlns:a16="http://schemas.microsoft.com/office/drawing/2014/main" id="{45399897-6E7D-47FD-9F60-091235517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64702" y="1867212"/>
            <a:ext cx="2305812" cy="917084"/>
          </a:xfrm>
          <a:prstGeom prst="rect">
            <a:avLst/>
          </a:prstGeom>
        </p:spPr>
      </p:pic>
    </p:spTree>
    <p:extLst>
      <p:ext uri="{BB962C8B-B14F-4D97-AF65-F5344CB8AC3E}">
        <p14:creationId xmlns:p14="http://schemas.microsoft.com/office/powerpoint/2010/main" val="241161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913" y="267566"/>
            <a:ext cx="8245475" cy="1014852"/>
          </a:xfrm>
        </p:spPr>
        <p:txBody>
          <a:bodyPr/>
          <a:lstStyle/>
          <a:p>
            <a:pPr algn="ctr"/>
            <a:r>
              <a:rPr lang="en-US" dirty="0"/>
              <a:t>How Course Registration Actually Works</a:t>
            </a:r>
            <a:br>
              <a:rPr lang="en-US" dirty="0">
                <a:highlight>
                  <a:srgbClr val="FFFF00"/>
                </a:highlight>
              </a:rPr>
            </a:br>
            <a:endParaRPr lang="en-US" dirty="0">
              <a:highlight>
                <a:srgbClr val="FFFF00"/>
              </a:highlight>
            </a:endParaRPr>
          </a:p>
        </p:txBody>
      </p:sp>
      <p:sp>
        <p:nvSpPr>
          <p:cNvPr id="3" name="Content Placeholder 2"/>
          <p:cNvSpPr>
            <a:spLocks noGrp="1"/>
          </p:cNvSpPr>
          <p:nvPr>
            <p:ph sz="half" idx="1"/>
          </p:nvPr>
        </p:nvSpPr>
        <p:spPr>
          <a:xfrm>
            <a:off x="457200" y="954511"/>
            <a:ext cx="8231188" cy="4948977"/>
          </a:xfrm>
        </p:spPr>
        <p:txBody>
          <a:bodyPr>
            <a:normAutofit/>
          </a:bodyPr>
          <a:lstStyle/>
          <a:p>
            <a:pPr marL="0" indent="0">
              <a:buNone/>
            </a:pPr>
            <a:endParaRPr lang="en-US" sz="1800" dirty="0"/>
          </a:p>
          <a:p>
            <a:pPr marL="0" indent="0">
              <a:buNone/>
            </a:pPr>
            <a:endParaRPr lang="en-US" sz="1800" dirty="0"/>
          </a:p>
        </p:txBody>
      </p:sp>
      <p:sp>
        <p:nvSpPr>
          <p:cNvPr id="6" name="TextBox 5">
            <a:extLst>
              <a:ext uri="{FF2B5EF4-FFF2-40B4-BE49-F238E27FC236}">
                <a16:creationId xmlns:a16="http://schemas.microsoft.com/office/drawing/2014/main" id="{079636E2-C986-790E-6EA0-34B1AD09B561}"/>
              </a:ext>
            </a:extLst>
          </p:cNvPr>
          <p:cNvSpPr txBox="1"/>
          <p:nvPr/>
        </p:nvSpPr>
        <p:spPr>
          <a:xfrm>
            <a:off x="3840974" y="1236964"/>
            <a:ext cx="47175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t>Log in to Workday Student and go to the Academics Hub</a:t>
            </a:r>
          </a:p>
          <a:p>
            <a:pPr marL="285750" indent="-285750">
              <a:buChar char="•"/>
            </a:pPr>
            <a:r>
              <a:rPr lang="en-US" sz="1600" dirty="0"/>
              <a:t>Follow the links to Planning and Registration and Find Course Sections</a:t>
            </a:r>
          </a:p>
        </p:txBody>
      </p:sp>
      <p:sp>
        <p:nvSpPr>
          <p:cNvPr id="7" name="TextBox 6">
            <a:extLst>
              <a:ext uri="{FF2B5EF4-FFF2-40B4-BE49-F238E27FC236}">
                <a16:creationId xmlns:a16="http://schemas.microsoft.com/office/drawing/2014/main" id="{ACFCD7A5-0659-8967-303C-92FC53D910F0}"/>
              </a:ext>
            </a:extLst>
          </p:cNvPr>
          <p:cNvSpPr txBox="1"/>
          <p:nvPr/>
        </p:nvSpPr>
        <p:spPr>
          <a:xfrm>
            <a:off x="2354494" y="3527460"/>
            <a:ext cx="2020584" cy="25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FDCBA350-25B8-F4D9-C2C0-866F1BE9629B}"/>
              </a:ext>
            </a:extLst>
          </p:cNvPr>
          <p:cNvSpPr txBox="1"/>
          <p:nvPr/>
        </p:nvSpPr>
        <p:spPr>
          <a:xfrm>
            <a:off x="442913" y="3222466"/>
            <a:ext cx="372675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600" dirty="0"/>
              <a:t>Be sure you are searching in the correct semester and academic level (Fall 2024 and Graduate)</a:t>
            </a:r>
          </a:p>
          <a:p>
            <a:pPr marL="285750" indent="-285750">
              <a:buChar char="•"/>
            </a:pPr>
            <a:r>
              <a:rPr lang="en-US" sz="1600" dirty="0"/>
              <a:t>Using the search bar, find the recommended courses for the fall semester</a:t>
            </a:r>
          </a:p>
          <a:p>
            <a:pPr marL="285750" indent="-285750">
              <a:buChar char="•"/>
            </a:pPr>
            <a:r>
              <a:rPr lang="en-US" sz="1600" dirty="0"/>
              <a:t>Add them to your saved schedule</a:t>
            </a:r>
          </a:p>
          <a:p>
            <a:pPr marL="285750" indent="-285750">
              <a:buChar char="•"/>
            </a:pPr>
            <a:r>
              <a:rPr lang="en-US" sz="1600" dirty="0"/>
              <a:t>Once registration opens, register for the classes</a:t>
            </a:r>
          </a:p>
          <a:p>
            <a:pPr marL="285750" indent="-285750">
              <a:buChar char="•"/>
            </a:pPr>
            <a:r>
              <a:rPr lang="en-US" sz="1600" dirty="0"/>
              <a:t>Watch this </a:t>
            </a:r>
            <a:r>
              <a:rPr lang="en-US" sz="1600" dirty="0">
                <a:hlinkClick r:id="rId3"/>
              </a:rPr>
              <a:t>video</a:t>
            </a:r>
            <a:r>
              <a:rPr lang="en-US" sz="1600" dirty="0"/>
              <a:t> for helpful hints!</a:t>
            </a:r>
          </a:p>
        </p:txBody>
      </p:sp>
      <p:pic>
        <p:nvPicPr>
          <p:cNvPr id="4" name="Picture 3">
            <a:extLst>
              <a:ext uri="{FF2B5EF4-FFF2-40B4-BE49-F238E27FC236}">
                <a16:creationId xmlns:a16="http://schemas.microsoft.com/office/drawing/2014/main" id="{D43AD45A-E942-4B7B-AABB-73EF34640E35}"/>
              </a:ext>
            </a:extLst>
          </p:cNvPr>
          <p:cNvPicPr>
            <a:picLocks noChangeAspect="1"/>
          </p:cNvPicPr>
          <p:nvPr/>
        </p:nvPicPr>
        <p:blipFill>
          <a:blip r:embed="rId4"/>
          <a:stretch>
            <a:fillRect/>
          </a:stretch>
        </p:blipFill>
        <p:spPr>
          <a:xfrm>
            <a:off x="343514" y="954511"/>
            <a:ext cx="1481714" cy="1474886"/>
          </a:xfrm>
          <a:prstGeom prst="rect">
            <a:avLst/>
          </a:prstGeom>
        </p:spPr>
      </p:pic>
      <p:pic>
        <p:nvPicPr>
          <p:cNvPr id="5" name="Picture 4">
            <a:extLst>
              <a:ext uri="{FF2B5EF4-FFF2-40B4-BE49-F238E27FC236}">
                <a16:creationId xmlns:a16="http://schemas.microsoft.com/office/drawing/2014/main" id="{4D79154C-8607-4C85-8513-CB4604760270}"/>
              </a:ext>
            </a:extLst>
          </p:cNvPr>
          <p:cNvPicPr>
            <a:picLocks noChangeAspect="1"/>
          </p:cNvPicPr>
          <p:nvPr/>
        </p:nvPicPr>
        <p:blipFill>
          <a:blip r:embed="rId5"/>
          <a:stretch>
            <a:fillRect/>
          </a:stretch>
        </p:blipFill>
        <p:spPr>
          <a:xfrm>
            <a:off x="2236891" y="1031206"/>
            <a:ext cx="1474219" cy="1987628"/>
          </a:xfrm>
          <a:prstGeom prst="rect">
            <a:avLst/>
          </a:prstGeom>
        </p:spPr>
      </p:pic>
      <p:pic>
        <p:nvPicPr>
          <p:cNvPr id="11" name="Picture 10">
            <a:extLst>
              <a:ext uri="{FF2B5EF4-FFF2-40B4-BE49-F238E27FC236}">
                <a16:creationId xmlns:a16="http://schemas.microsoft.com/office/drawing/2014/main" id="{8887B215-610A-46D1-BB77-032E77351CD1}"/>
              </a:ext>
            </a:extLst>
          </p:cNvPr>
          <p:cNvPicPr>
            <a:picLocks noChangeAspect="1"/>
          </p:cNvPicPr>
          <p:nvPr/>
        </p:nvPicPr>
        <p:blipFill>
          <a:blip r:embed="rId6"/>
          <a:stretch>
            <a:fillRect/>
          </a:stretch>
        </p:blipFill>
        <p:spPr>
          <a:xfrm>
            <a:off x="5813157" y="2314182"/>
            <a:ext cx="3086531" cy="1867161"/>
          </a:xfrm>
          <a:prstGeom prst="rect">
            <a:avLst/>
          </a:prstGeom>
        </p:spPr>
      </p:pic>
      <p:pic>
        <p:nvPicPr>
          <p:cNvPr id="12" name="Picture 11">
            <a:extLst>
              <a:ext uri="{FF2B5EF4-FFF2-40B4-BE49-F238E27FC236}">
                <a16:creationId xmlns:a16="http://schemas.microsoft.com/office/drawing/2014/main" id="{D1A1E4EA-431E-4AAE-8B0C-FEC93012E208}"/>
              </a:ext>
            </a:extLst>
          </p:cNvPr>
          <p:cNvPicPr>
            <a:picLocks noChangeAspect="1"/>
          </p:cNvPicPr>
          <p:nvPr/>
        </p:nvPicPr>
        <p:blipFill>
          <a:blip r:embed="rId7"/>
          <a:stretch>
            <a:fillRect/>
          </a:stretch>
        </p:blipFill>
        <p:spPr>
          <a:xfrm>
            <a:off x="4375078" y="4253688"/>
            <a:ext cx="2762636" cy="1981477"/>
          </a:xfrm>
          <a:prstGeom prst="rect">
            <a:avLst/>
          </a:prstGeom>
        </p:spPr>
      </p:pic>
    </p:spTree>
    <p:extLst>
      <p:ext uri="{BB962C8B-B14F-4D97-AF65-F5344CB8AC3E}">
        <p14:creationId xmlns:p14="http://schemas.microsoft.com/office/powerpoint/2010/main" val="255616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DC3D6"/>
            </a:gs>
            <a:gs pos="100000">
              <a:srgbClr val="398397"/>
            </a:gs>
          </a:gsLst>
          <a:lin ang="5400012" scaled="0"/>
        </a:gra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subTitle" idx="1"/>
          </p:nvPr>
        </p:nvSpPr>
        <p:spPr>
          <a:xfrm>
            <a:off x="442900" y="1335149"/>
            <a:ext cx="8245500" cy="1721700"/>
          </a:xfrm>
          <a:prstGeom prst="rect">
            <a:avLst/>
          </a:prstGeom>
          <a:noFill/>
          <a:ln>
            <a:noFill/>
          </a:ln>
        </p:spPr>
        <p:txBody>
          <a:bodyPr spcFirstLastPara="1" wrap="square" lIns="91425" tIns="45700" rIns="91425" bIns="45700" anchor="t" anchorCtr="0">
            <a:noAutofit/>
          </a:bodyPr>
          <a:lstStyle/>
          <a:p>
            <a:pPr marL="0" indent="0" algn="ctr">
              <a:spcBef>
                <a:spcPts val="0"/>
              </a:spcBef>
              <a:buSzPts val="2400"/>
            </a:pPr>
            <a:r>
              <a:rPr lang="en-US" sz="2400" dirty="0">
                <a:solidFill>
                  <a:schemeClr val="dk1"/>
                </a:solidFill>
              </a:rPr>
              <a:t>Congratulations! You have made it to the end of</a:t>
            </a:r>
            <a:r>
              <a:rPr lang="en-US" sz="2400" dirty="0">
                <a:solidFill>
                  <a:schemeClr val="lt1"/>
                </a:solidFill>
              </a:rPr>
              <a:t> </a:t>
            </a:r>
            <a:r>
              <a:rPr lang="en-US" sz="2400" dirty="0">
                <a:solidFill>
                  <a:schemeClr val="dk1"/>
                </a:solidFill>
              </a:rPr>
              <a:t>your Integrated Master’s program! To ensure a seamless transition from INTO Suffolk to the university, please carefully review this presentation!</a:t>
            </a:r>
          </a:p>
          <a:p>
            <a:pPr marL="0" lvl="0" indent="0" algn="ctr" rtl="0">
              <a:lnSpc>
                <a:spcPct val="100000"/>
              </a:lnSpc>
              <a:spcBef>
                <a:spcPts val="480"/>
              </a:spcBef>
              <a:spcAft>
                <a:spcPts val="0"/>
              </a:spcAft>
              <a:buSzPts val="2400"/>
              <a:buNone/>
            </a:pPr>
            <a:endParaRPr sz="2400" dirty="0">
              <a:solidFill>
                <a:schemeClr val="lt1"/>
              </a:solidFill>
            </a:endParaRPr>
          </a:p>
        </p:txBody>
      </p:sp>
      <p:sp>
        <p:nvSpPr>
          <p:cNvPr id="68" name="Google Shape;68;p14"/>
          <p:cNvSpPr txBox="1"/>
          <p:nvPr/>
        </p:nvSpPr>
        <p:spPr>
          <a:xfrm>
            <a:off x="641317" y="3076016"/>
            <a:ext cx="7630500"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ea typeface="Calibri"/>
                <a:cs typeface="Calibri"/>
                <a:sym typeface="Calibri"/>
              </a:rPr>
              <a:t>Course Objectives:</a:t>
            </a:r>
            <a:endParaRPr lang="en-US" sz="1400" b="0" i="0" u="none" strike="noStrike" cap="none" dirty="0">
              <a:solidFill>
                <a:schemeClr val="lt1"/>
              </a:solidFill>
              <a:ea typeface="Arial"/>
              <a:cs typeface="Arial"/>
            </a:endParaRPr>
          </a:p>
          <a:p>
            <a:pPr marL="342900" indent="-342900">
              <a:buClr>
                <a:schemeClr val="lt1"/>
              </a:buClr>
              <a:buSzPts val="1800"/>
              <a:buFont typeface="Calibri"/>
              <a:buAutoNum type="arabicPeriod"/>
            </a:pPr>
            <a:r>
              <a:rPr lang="en-US" sz="1800" dirty="0">
                <a:solidFill>
                  <a:schemeClr val="lt1"/>
                </a:solidFill>
                <a:ea typeface="Calibri"/>
                <a:cs typeface="Calibri"/>
                <a:sym typeface="Calibri"/>
              </a:rPr>
              <a:t>Learn about progression requirements and scholarships</a:t>
            </a:r>
            <a:endParaRPr sz="1800" b="0" i="0" u="none" strike="noStrike" cap="none" dirty="0">
              <a:solidFill>
                <a:schemeClr val="lt1"/>
              </a:solidFill>
              <a:ea typeface="Calibri"/>
              <a:cs typeface="Calibri"/>
            </a:endParaRPr>
          </a:p>
          <a:p>
            <a:pPr marL="342900" indent="-342900">
              <a:buClr>
                <a:schemeClr val="lt1"/>
              </a:buClr>
              <a:buSzPts val="1800"/>
              <a:buFont typeface="Calibri"/>
              <a:buAutoNum type="arabicPeriod"/>
            </a:pPr>
            <a:r>
              <a:rPr lang="en-US" sz="1800" b="0" i="0" u="none" strike="noStrike" cap="none" dirty="0">
                <a:solidFill>
                  <a:schemeClr val="lt1"/>
                </a:solidFill>
                <a:ea typeface="Calibri"/>
                <a:cs typeface="Calibri"/>
                <a:sym typeface="Calibri"/>
              </a:rPr>
              <a:t>Understand </a:t>
            </a:r>
            <a:r>
              <a:rPr lang="en-US" sz="1800" dirty="0">
                <a:solidFill>
                  <a:schemeClr val="lt1"/>
                </a:solidFill>
                <a:ea typeface="Calibri"/>
                <a:cs typeface="Calibri"/>
                <a:sym typeface="Calibri"/>
              </a:rPr>
              <a:t>university academic</a:t>
            </a:r>
            <a:r>
              <a:rPr lang="en-US" sz="1800" b="0" i="0" u="none" strike="noStrike" cap="none" dirty="0">
                <a:solidFill>
                  <a:schemeClr val="lt1"/>
                </a:solidFill>
                <a:ea typeface="Calibri"/>
                <a:cs typeface="Calibri"/>
                <a:sym typeface="Calibri"/>
              </a:rPr>
              <a:t> expectations</a:t>
            </a:r>
            <a:r>
              <a:rPr lang="en-US" sz="1800" dirty="0">
                <a:solidFill>
                  <a:schemeClr val="lt1"/>
                </a:solidFill>
                <a:ea typeface="Calibri"/>
                <a:cs typeface="Calibri"/>
                <a:sym typeface="Calibri"/>
              </a:rPr>
              <a:t> </a:t>
            </a:r>
            <a:endParaRPr sz="1400" b="0" i="0" u="none" strike="noStrike" cap="none" dirty="0">
              <a:solidFill>
                <a:schemeClr val="lt1"/>
              </a:solidFill>
              <a:ea typeface="Arial"/>
              <a:cs typeface="Arial"/>
            </a:endParaRPr>
          </a:p>
          <a:p>
            <a:pPr marL="342900" indent="-342900">
              <a:buClr>
                <a:schemeClr val="lt1"/>
              </a:buClr>
              <a:buSzPts val="1800"/>
              <a:buFont typeface="Calibri"/>
              <a:buAutoNum type="arabicPeriod"/>
            </a:pPr>
            <a:r>
              <a:rPr lang="en-US" sz="1800" dirty="0">
                <a:solidFill>
                  <a:schemeClr val="lt1"/>
                </a:solidFill>
                <a:ea typeface="Calibri"/>
                <a:cs typeface="Calibri"/>
                <a:sym typeface="Calibri"/>
              </a:rPr>
              <a:t>Learn about student support resources and registration</a:t>
            </a:r>
            <a:endParaRPr sz="1400" b="0" i="0" u="none" strike="noStrike" cap="none" dirty="0">
              <a:solidFill>
                <a:schemeClr val="lt1"/>
              </a:solidFill>
              <a:ea typeface="Arial"/>
              <a:cs typeface="Arial"/>
            </a:endParaRPr>
          </a:p>
          <a:p>
            <a:pPr marL="342900" marR="0" lvl="0" indent="-342900" algn="l" rtl="0">
              <a:lnSpc>
                <a:spcPct val="100000"/>
              </a:lnSpc>
              <a:spcBef>
                <a:spcPts val="0"/>
              </a:spcBef>
              <a:spcAft>
                <a:spcPts val="0"/>
              </a:spcAft>
              <a:buClr>
                <a:schemeClr val="lt1"/>
              </a:buClr>
              <a:buSzPts val="1800"/>
              <a:buFont typeface="Calibri"/>
              <a:buAutoNum type="arabicPeriod"/>
            </a:pPr>
            <a:r>
              <a:rPr lang="en-US" sz="1800" b="0" i="0" u="none" strike="noStrike" cap="none" dirty="0">
                <a:solidFill>
                  <a:schemeClr val="lt1"/>
                </a:solidFill>
                <a:ea typeface="Calibri"/>
                <a:cs typeface="Calibri"/>
                <a:sym typeface="Calibri"/>
              </a:rPr>
              <a:t>Know key dates and deadlines for the upcoming semester</a:t>
            </a:r>
            <a:endParaRPr sz="1400" b="0" i="0" u="none" strike="noStrike" cap="none" dirty="0">
              <a:solidFill>
                <a:schemeClr val="lt1"/>
              </a:solidFil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cxnSp>
        <p:nvCxnSpPr>
          <p:cNvPr id="69" name="Google Shape;69;p14"/>
          <p:cNvCxnSpPr/>
          <p:nvPr/>
        </p:nvCxnSpPr>
        <p:spPr>
          <a:xfrm>
            <a:off x="641337" y="3056707"/>
            <a:ext cx="7848624" cy="8709"/>
          </a:xfrm>
          <a:prstGeom prst="straightConnector1">
            <a:avLst/>
          </a:prstGeom>
          <a:noFill/>
          <a:ln w="254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913" y="267566"/>
            <a:ext cx="8245475" cy="1014852"/>
          </a:xfrm>
        </p:spPr>
        <p:txBody>
          <a:bodyPr>
            <a:normAutofit/>
          </a:bodyPr>
          <a:lstStyle/>
          <a:p>
            <a:pPr algn="ctr"/>
            <a:r>
              <a:rPr lang="en-US" dirty="0"/>
              <a:t>How to Stay Ahead of the Curve</a:t>
            </a:r>
            <a:br>
              <a:rPr lang="en-US" dirty="0">
                <a:highlight>
                  <a:srgbClr val="FFFF00"/>
                </a:highlight>
              </a:rPr>
            </a:br>
            <a:endParaRPr lang="en-US" dirty="0">
              <a:highlight>
                <a:srgbClr val="FFFF00"/>
              </a:highlight>
            </a:endParaRPr>
          </a:p>
        </p:txBody>
      </p:sp>
      <p:sp>
        <p:nvSpPr>
          <p:cNvPr id="3" name="Content Placeholder 2"/>
          <p:cNvSpPr>
            <a:spLocks noGrp="1"/>
          </p:cNvSpPr>
          <p:nvPr>
            <p:ph sz="half" idx="1"/>
          </p:nvPr>
        </p:nvSpPr>
        <p:spPr>
          <a:xfrm>
            <a:off x="457200" y="954511"/>
            <a:ext cx="8231188" cy="4948977"/>
          </a:xfrm>
        </p:spPr>
        <p:txBody>
          <a:bodyPr>
            <a:normAutofit/>
          </a:bodyPr>
          <a:lstStyle/>
          <a:p>
            <a:pPr marL="0" indent="0">
              <a:buNone/>
            </a:pPr>
            <a:endParaRPr lang="en-US" sz="1800" dirty="0"/>
          </a:p>
          <a:p>
            <a:pPr marL="0" indent="0">
              <a:buNone/>
            </a:pPr>
            <a:endParaRPr lang="en-US" sz="1800" dirty="0"/>
          </a:p>
        </p:txBody>
      </p:sp>
      <p:sp>
        <p:nvSpPr>
          <p:cNvPr id="5" name="TextBox 4">
            <a:extLst>
              <a:ext uri="{FF2B5EF4-FFF2-40B4-BE49-F238E27FC236}">
                <a16:creationId xmlns:a16="http://schemas.microsoft.com/office/drawing/2014/main" id="{4002A5A9-0061-3610-0CE7-81388582C308}"/>
              </a:ext>
            </a:extLst>
          </p:cNvPr>
          <p:cNvSpPr txBox="1"/>
          <p:nvPr/>
        </p:nvSpPr>
        <p:spPr>
          <a:xfrm>
            <a:off x="4760359" y="779124"/>
            <a:ext cx="770561" cy="556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DB52FA36-85AF-04A8-4A4E-E398B7614E55}"/>
              </a:ext>
            </a:extLst>
          </p:cNvPr>
          <p:cNvSpPr txBox="1"/>
          <p:nvPr/>
        </p:nvSpPr>
        <p:spPr>
          <a:xfrm>
            <a:off x="5137631" y="1282418"/>
            <a:ext cx="3944046"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800" dirty="0"/>
              <a:t>In Workday Student, a lot of important information is included in the Academics Tab; start with your student profile and navigate from there</a:t>
            </a:r>
          </a:p>
          <a:p>
            <a:pPr marL="285750" indent="-285750">
              <a:buChar char="•"/>
            </a:pPr>
            <a:endParaRPr lang="en-US" sz="1800" dirty="0"/>
          </a:p>
          <a:p>
            <a:pPr marL="285750" indent="-285750">
              <a:buChar char="•"/>
            </a:pPr>
            <a:r>
              <a:rPr lang="en-US" sz="1800" dirty="0"/>
              <a:t>To understand the courses needed for your degree program, navigate to academic progress</a:t>
            </a:r>
          </a:p>
          <a:p>
            <a:pPr marL="285750" indent="-285750">
              <a:buChar char="•"/>
            </a:pPr>
            <a:endParaRPr lang="en-US" sz="1800" dirty="0"/>
          </a:p>
          <a:p>
            <a:pPr marL="285750" lvl="1" indent="-285750">
              <a:buFont typeface="Arial"/>
              <a:buChar char="•"/>
            </a:pPr>
            <a:r>
              <a:rPr lang="en-US" sz="1800" dirty="0"/>
              <a:t>Unsure how to use this tool?  Watch this </a:t>
            </a:r>
            <a:r>
              <a:rPr lang="en-US" sz="1800" dirty="0">
                <a:hlinkClick r:id="rId2"/>
              </a:rPr>
              <a:t>short video</a:t>
            </a:r>
            <a:r>
              <a:rPr lang="en-US" sz="1800" dirty="0"/>
              <a:t>!</a:t>
            </a:r>
          </a:p>
          <a:p>
            <a:pPr marL="685800" lvl="1" indent="-285750">
              <a:buChar char="•"/>
            </a:pPr>
            <a:endParaRPr lang="en-US" dirty="0"/>
          </a:p>
        </p:txBody>
      </p:sp>
      <p:pic>
        <p:nvPicPr>
          <p:cNvPr id="7" name="Picture 6">
            <a:extLst>
              <a:ext uri="{FF2B5EF4-FFF2-40B4-BE49-F238E27FC236}">
                <a16:creationId xmlns:a16="http://schemas.microsoft.com/office/drawing/2014/main" id="{FC4167DD-5167-400E-8282-65DE56102F37}"/>
              </a:ext>
            </a:extLst>
          </p:cNvPr>
          <p:cNvPicPr>
            <a:picLocks noChangeAspect="1"/>
          </p:cNvPicPr>
          <p:nvPr/>
        </p:nvPicPr>
        <p:blipFill>
          <a:blip r:embed="rId3"/>
          <a:stretch>
            <a:fillRect/>
          </a:stretch>
        </p:blipFill>
        <p:spPr>
          <a:xfrm>
            <a:off x="742280" y="1000987"/>
            <a:ext cx="1624450" cy="1285013"/>
          </a:xfrm>
          <a:prstGeom prst="rect">
            <a:avLst/>
          </a:prstGeom>
        </p:spPr>
      </p:pic>
      <p:pic>
        <p:nvPicPr>
          <p:cNvPr id="8" name="Picture 7">
            <a:extLst>
              <a:ext uri="{FF2B5EF4-FFF2-40B4-BE49-F238E27FC236}">
                <a16:creationId xmlns:a16="http://schemas.microsoft.com/office/drawing/2014/main" id="{8C003AED-8ED6-4358-8D62-4EC4AAB5D429}"/>
              </a:ext>
            </a:extLst>
          </p:cNvPr>
          <p:cNvPicPr>
            <a:picLocks noChangeAspect="1"/>
          </p:cNvPicPr>
          <p:nvPr/>
        </p:nvPicPr>
        <p:blipFill>
          <a:blip r:embed="rId4"/>
          <a:stretch>
            <a:fillRect/>
          </a:stretch>
        </p:blipFill>
        <p:spPr>
          <a:xfrm>
            <a:off x="2852851" y="842951"/>
            <a:ext cx="1907508" cy="2008494"/>
          </a:xfrm>
          <a:prstGeom prst="rect">
            <a:avLst/>
          </a:prstGeom>
        </p:spPr>
      </p:pic>
      <p:pic>
        <p:nvPicPr>
          <p:cNvPr id="9" name="Picture 8">
            <a:extLst>
              <a:ext uri="{FF2B5EF4-FFF2-40B4-BE49-F238E27FC236}">
                <a16:creationId xmlns:a16="http://schemas.microsoft.com/office/drawing/2014/main" id="{180071FD-0865-4876-B9B6-C64BEF3DE8BE}"/>
              </a:ext>
            </a:extLst>
          </p:cNvPr>
          <p:cNvPicPr>
            <a:picLocks noChangeAspect="1"/>
          </p:cNvPicPr>
          <p:nvPr/>
        </p:nvPicPr>
        <p:blipFill>
          <a:blip r:embed="rId5"/>
          <a:stretch>
            <a:fillRect/>
          </a:stretch>
        </p:blipFill>
        <p:spPr>
          <a:xfrm>
            <a:off x="251681" y="3045434"/>
            <a:ext cx="4697314" cy="2575215"/>
          </a:xfrm>
          <a:prstGeom prst="rect">
            <a:avLst/>
          </a:prstGeom>
        </p:spPr>
      </p:pic>
    </p:spTree>
    <p:extLst>
      <p:ext uri="{BB962C8B-B14F-4D97-AF65-F5344CB8AC3E}">
        <p14:creationId xmlns:p14="http://schemas.microsoft.com/office/powerpoint/2010/main" val="3513620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76" y="160206"/>
            <a:ext cx="8245475" cy="1014852"/>
          </a:xfrm>
          <a:noFill/>
        </p:spPr>
        <p:txBody>
          <a:bodyPr/>
          <a:lstStyle/>
          <a:p>
            <a:pPr algn="ctr"/>
            <a:r>
              <a:rPr lang="en-US"/>
              <a:t>Important Fall Dates </a:t>
            </a:r>
          </a:p>
        </p:txBody>
      </p:sp>
      <p:sp>
        <p:nvSpPr>
          <p:cNvPr id="3" name="TextBox 2"/>
          <p:cNvSpPr txBox="1"/>
          <p:nvPr/>
        </p:nvSpPr>
        <p:spPr>
          <a:xfrm>
            <a:off x="179676" y="667632"/>
            <a:ext cx="8784648" cy="6832640"/>
          </a:xfrm>
          <a:prstGeom prst="rect">
            <a:avLst/>
          </a:prstGeom>
          <a:noFill/>
        </p:spPr>
        <p:txBody>
          <a:bodyPr wrap="square" lIns="91440" tIns="45720" rIns="91440" bIns="45720" rtlCol="0" anchor="t">
            <a:spAutoFit/>
          </a:bodyPr>
          <a:lstStyle/>
          <a:p>
            <a:r>
              <a:rPr lang="en-US" sz="1800" dirty="0"/>
              <a:t>Make sure to always refer to the </a:t>
            </a:r>
            <a:r>
              <a:rPr lang="en-US" sz="1800" dirty="0">
                <a:hlinkClick r:id="rId2"/>
              </a:rPr>
              <a:t>Academic Calendar</a:t>
            </a:r>
            <a:r>
              <a:rPr lang="en-US" sz="1800" dirty="0"/>
              <a:t> for important dates and breaks! </a:t>
            </a:r>
          </a:p>
          <a:p>
            <a:endParaRPr lang="en-US" sz="1600" dirty="0"/>
          </a:p>
          <a:p>
            <a:r>
              <a:rPr lang="en-US" sz="1600" b="1" dirty="0"/>
              <a:t>September 4:</a:t>
            </a:r>
            <a:r>
              <a:rPr lang="en-US" sz="1600" dirty="0"/>
              <a:t> Fall day classes begin</a:t>
            </a:r>
          </a:p>
          <a:p>
            <a:endParaRPr lang="en-US" sz="1600" dirty="0"/>
          </a:p>
          <a:p>
            <a:r>
              <a:rPr lang="en-US" sz="1600" b="1" dirty="0"/>
              <a:t>September 10:</a:t>
            </a:r>
            <a:r>
              <a:rPr lang="en-US" sz="1600" dirty="0"/>
              <a:t> last day to register for fall classes</a:t>
            </a:r>
          </a:p>
          <a:p>
            <a:endParaRPr lang="en-US" sz="1600" dirty="0"/>
          </a:p>
          <a:p>
            <a:r>
              <a:rPr lang="en-US" sz="1600" b="1" dirty="0"/>
              <a:t>September 24: </a:t>
            </a:r>
            <a:r>
              <a:rPr lang="en-US" sz="1600" dirty="0"/>
              <a:t>last day to drop a fall class</a:t>
            </a:r>
          </a:p>
          <a:p>
            <a:endParaRPr lang="en-US" sz="1600" dirty="0"/>
          </a:p>
          <a:p>
            <a:r>
              <a:rPr lang="en-US" sz="1600" b="1" dirty="0"/>
              <a:t>October 14:</a:t>
            </a:r>
            <a:r>
              <a:rPr lang="en-US" sz="1600" dirty="0"/>
              <a:t> October break – University closed</a:t>
            </a:r>
          </a:p>
          <a:p>
            <a:endParaRPr lang="en-US" sz="1600" dirty="0"/>
          </a:p>
          <a:p>
            <a:r>
              <a:rPr lang="en-US" sz="1600" b="1" dirty="0"/>
              <a:t>November 4: </a:t>
            </a:r>
            <a:r>
              <a:rPr lang="en-US" sz="1600" dirty="0"/>
              <a:t>spring and summer registration starts</a:t>
            </a:r>
          </a:p>
          <a:p>
            <a:endParaRPr lang="en-US" sz="1600" dirty="0"/>
          </a:p>
          <a:p>
            <a:r>
              <a:rPr lang="en-US" sz="1600" b="1" dirty="0"/>
              <a:t>November 11:</a:t>
            </a:r>
            <a:r>
              <a:rPr lang="en-US" sz="1600" dirty="0"/>
              <a:t> Veteran's Day observed – University closed</a:t>
            </a:r>
          </a:p>
          <a:p>
            <a:endParaRPr lang="en-US" sz="1600" dirty="0"/>
          </a:p>
          <a:p>
            <a:r>
              <a:rPr lang="en-US" sz="1600" b="1" dirty="0"/>
              <a:t>November 27 - November 29:</a:t>
            </a:r>
            <a:r>
              <a:rPr lang="en-US" sz="1600" dirty="0"/>
              <a:t> Thanksgiving break – University closed</a:t>
            </a:r>
          </a:p>
          <a:p>
            <a:endParaRPr lang="en-US" sz="1600" dirty="0"/>
          </a:p>
          <a:p>
            <a:r>
              <a:rPr lang="en-US" sz="1600" b="1" dirty="0"/>
              <a:t>December 9:</a:t>
            </a:r>
            <a:r>
              <a:rPr lang="en-US" sz="1600" dirty="0"/>
              <a:t> last day of fall classes for SBS and CAS</a:t>
            </a:r>
          </a:p>
          <a:p>
            <a:endParaRPr lang="en-US" sz="1600" dirty="0"/>
          </a:p>
          <a:p>
            <a:r>
              <a:rPr lang="en-US" sz="1600" b="1" dirty="0"/>
              <a:t>December 11 - December 17:</a:t>
            </a:r>
            <a:r>
              <a:rPr lang="en-US" sz="1600" dirty="0"/>
              <a:t> Final exams week</a:t>
            </a:r>
          </a:p>
          <a:p>
            <a:endParaRPr lang="en-US" sz="1600" dirty="0"/>
          </a:p>
          <a:p>
            <a:r>
              <a:rPr lang="en-US" sz="1600" b="1" dirty="0"/>
              <a:t>December 19:</a:t>
            </a:r>
            <a:r>
              <a:rPr lang="en-US" sz="1600" dirty="0"/>
              <a:t> </a:t>
            </a:r>
            <a:r>
              <a:rPr lang="en-US" sz="1600"/>
              <a:t>fall 2024 </a:t>
            </a:r>
            <a:r>
              <a:rPr lang="en-US" sz="1600" dirty="0"/>
              <a:t>grades due</a:t>
            </a:r>
          </a:p>
          <a:p>
            <a:endParaRPr lang="en-US" sz="1800" dirty="0"/>
          </a:p>
          <a:p>
            <a:endParaRPr lang="en-US" sz="1800" dirty="0"/>
          </a:p>
          <a:p>
            <a:endParaRPr lang="en-US" sz="1800" b="1" dirty="0"/>
          </a:p>
          <a:p>
            <a:endParaRPr lang="en-US" sz="1800" b="1" dirty="0"/>
          </a:p>
          <a:p>
            <a:endParaRPr lang="en-US" dirty="0"/>
          </a:p>
          <a:p>
            <a:endParaRPr lang="en-US" dirty="0"/>
          </a:p>
        </p:txBody>
      </p:sp>
      <p:pic>
        <p:nvPicPr>
          <p:cNvPr id="4" name="Picture 4" descr="Red fall leaf resting on a teal cup of black coffee surrounded by a gray knit scarf">
            <a:extLst>
              <a:ext uri="{FF2B5EF4-FFF2-40B4-BE49-F238E27FC236}">
                <a16:creationId xmlns:a16="http://schemas.microsoft.com/office/drawing/2014/main" id="{77F2951B-6205-BF1B-599E-39341B2174EE}"/>
              </a:ext>
            </a:extLst>
          </p:cNvPr>
          <p:cNvPicPr>
            <a:picLocks noChangeAspect="1"/>
          </p:cNvPicPr>
          <p:nvPr/>
        </p:nvPicPr>
        <p:blipFill>
          <a:blip r:embed="rId3"/>
          <a:stretch>
            <a:fillRect/>
          </a:stretch>
        </p:blipFill>
        <p:spPr>
          <a:xfrm>
            <a:off x="5580580" y="1461499"/>
            <a:ext cx="1715785" cy="1143857"/>
          </a:xfrm>
          <a:prstGeom prst="rect">
            <a:avLst/>
          </a:prstGeom>
        </p:spPr>
      </p:pic>
      <p:pic>
        <p:nvPicPr>
          <p:cNvPr id="5" name="Picture 5" descr="Rows of American flags in twilight">
            <a:extLst>
              <a:ext uri="{FF2B5EF4-FFF2-40B4-BE49-F238E27FC236}">
                <a16:creationId xmlns:a16="http://schemas.microsoft.com/office/drawing/2014/main" id="{8A9B7DC6-BAE6-2C6A-8E52-C9CBCD124B50}"/>
              </a:ext>
            </a:extLst>
          </p:cNvPr>
          <p:cNvPicPr>
            <a:picLocks noChangeAspect="1"/>
          </p:cNvPicPr>
          <p:nvPr/>
        </p:nvPicPr>
        <p:blipFill>
          <a:blip r:embed="rId4"/>
          <a:stretch>
            <a:fillRect/>
          </a:stretch>
        </p:blipFill>
        <p:spPr>
          <a:xfrm>
            <a:off x="6914508" y="2986868"/>
            <a:ext cx="1848989" cy="1229476"/>
          </a:xfrm>
          <a:prstGeom prst="rect">
            <a:avLst/>
          </a:prstGeom>
        </p:spPr>
      </p:pic>
      <p:pic>
        <p:nvPicPr>
          <p:cNvPr id="6" name="Picture 6" descr="Students in classroom seated individually at single tables, with bags on floor, reading and writing on paper sheets">
            <a:extLst>
              <a:ext uri="{FF2B5EF4-FFF2-40B4-BE49-F238E27FC236}">
                <a16:creationId xmlns:a16="http://schemas.microsoft.com/office/drawing/2014/main" id="{7BC26940-34B8-90F4-B93A-C62B12E72766}"/>
              </a:ext>
            </a:extLst>
          </p:cNvPr>
          <p:cNvPicPr>
            <a:picLocks noChangeAspect="1"/>
          </p:cNvPicPr>
          <p:nvPr/>
        </p:nvPicPr>
        <p:blipFill>
          <a:blip r:embed="rId5"/>
          <a:stretch>
            <a:fillRect/>
          </a:stretch>
        </p:blipFill>
        <p:spPr>
          <a:xfrm>
            <a:off x="5580580" y="4661019"/>
            <a:ext cx="1835650" cy="1229476"/>
          </a:xfrm>
          <a:prstGeom prst="rect">
            <a:avLst/>
          </a:prstGeom>
        </p:spPr>
      </p:pic>
    </p:spTree>
    <p:extLst>
      <p:ext uri="{BB962C8B-B14F-4D97-AF65-F5344CB8AC3E}">
        <p14:creationId xmlns:p14="http://schemas.microsoft.com/office/powerpoint/2010/main" val="4138020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76" y="160206"/>
            <a:ext cx="8245475" cy="1014852"/>
          </a:xfrm>
          <a:noFill/>
        </p:spPr>
        <p:txBody>
          <a:bodyPr/>
          <a:lstStyle/>
          <a:p>
            <a:pPr algn="ctr"/>
            <a:r>
              <a:rPr lang="en-US" dirty="0"/>
              <a:t>Important Spring Dates </a:t>
            </a:r>
          </a:p>
        </p:txBody>
      </p:sp>
      <p:sp>
        <p:nvSpPr>
          <p:cNvPr id="3" name="TextBox 2"/>
          <p:cNvSpPr txBox="1"/>
          <p:nvPr/>
        </p:nvSpPr>
        <p:spPr>
          <a:xfrm>
            <a:off x="179676" y="785620"/>
            <a:ext cx="8784648" cy="6801862"/>
          </a:xfrm>
          <a:prstGeom prst="rect">
            <a:avLst/>
          </a:prstGeom>
          <a:noFill/>
        </p:spPr>
        <p:txBody>
          <a:bodyPr wrap="square" lIns="91440" tIns="45720" rIns="91440" bIns="45720" rtlCol="0" anchor="t">
            <a:spAutoFit/>
          </a:bodyPr>
          <a:lstStyle/>
          <a:p>
            <a:r>
              <a:rPr lang="en-US" sz="1600" dirty="0"/>
              <a:t>Make sure to always refer to the </a:t>
            </a:r>
            <a:r>
              <a:rPr lang="en-US" sz="1600" dirty="0">
                <a:hlinkClick r:id="rId2"/>
              </a:rPr>
              <a:t>Academic Calendar</a:t>
            </a:r>
            <a:r>
              <a:rPr lang="en-US" sz="1600" dirty="0"/>
              <a:t> for important dates/deadlines! </a:t>
            </a:r>
          </a:p>
          <a:p>
            <a:endParaRPr lang="en-US" sz="1600" dirty="0"/>
          </a:p>
          <a:p>
            <a:r>
              <a:rPr lang="en-US" sz="1600" b="1" dirty="0"/>
              <a:t>January 15: </a:t>
            </a:r>
            <a:r>
              <a:rPr lang="en-US" sz="1600" dirty="0"/>
              <a:t>Martin Luther King Day – university closed</a:t>
            </a:r>
          </a:p>
          <a:p>
            <a:endParaRPr lang="en-US" sz="1600" dirty="0"/>
          </a:p>
          <a:p>
            <a:r>
              <a:rPr lang="en-US" sz="1600" b="1" dirty="0"/>
              <a:t>January 16: </a:t>
            </a:r>
            <a:r>
              <a:rPr lang="en-US" sz="1600" dirty="0"/>
              <a:t>spring classes begin</a:t>
            </a:r>
          </a:p>
          <a:p>
            <a:endParaRPr lang="en-US" sz="1600" dirty="0"/>
          </a:p>
          <a:p>
            <a:r>
              <a:rPr lang="en-US" sz="1600" b="1" dirty="0"/>
              <a:t>January 23: </a:t>
            </a:r>
            <a:r>
              <a:rPr lang="en-US" sz="1600" dirty="0"/>
              <a:t>last day to register for spring 2024 classes</a:t>
            </a:r>
          </a:p>
          <a:p>
            <a:endParaRPr lang="en-US" sz="1600" dirty="0"/>
          </a:p>
          <a:p>
            <a:r>
              <a:rPr lang="en-US" sz="1600" b="1" dirty="0"/>
              <a:t>February 19: </a:t>
            </a:r>
            <a:r>
              <a:rPr lang="en-US" sz="1600" dirty="0"/>
              <a:t>Presidents’ Day – university closed</a:t>
            </a:r>
          </a:p>
          <a:p>
            <a:endParaRPr lang="en-US" sz="1600" dirty="0"/>
          </a:p>
          <a:p>
            <a:r>
              <a:rPr lang="en-US" sz="1600" b="1" dirty="0"/>
              <a:t>March 11-March 15: </a:t>
            </a:r>
            <a:r>
              <a:rPr lang="en-US" sz="1600" dirty="0"/>
              <a:t>spring break – classes canceled</a:t>
            </a:r>
          </a:p>
          <a:p>
            <a:endParaRPr lang="en-US" sz="1600" dirty="0"/>
          </a:p>
          <a:p>
            <a:r>
              <a:rPr lang="en-US" sz="1600" b="1" dirty="0"/>
              <a:t>April 1: </a:t>
            </a:r>
            <a:r>
              <a:rPr lang="en-US" sz="1600" dirty="0"/>
              <a:t>fall 2024 registration starts</a:t>
            </a:r>
          </a:p>
          <a:p>
            <a:endParaRPr lang="en-US" sz="1600" dirty="0"/>
          </a:p>
          <a:p>
            <a:r>
              <a:rPr lang="en-US" sz="1600" b="1" dirty="0"/>
              <a:t>April 15: </a:t>
            </a:r>
            <a:r>
              <a:rPr lang="en-US" sz="1600" dirty="0"/>
              <a:t>Patriots’ Day – university closed</a:t>
            </a:r>
          </a:p>
          <a:p>
            <a:endParaRPr lang="en-US" sz="1600" dirty="0"/>
          </a:p>
          <a:p>
            <a:r>
              <a:rPr lang="en-US" sz="1600" b="1" dirty="0"/>
              <a:t>April 29: </a:t>
            </a:r>
            <a:r>
              <a:rPr lang="en-US" sz="1600" dirty="0"/>
              <a:t>last day of spring classes</a:t>
            </a:r>
          </a:p>
          <a:p>
            <a:endParaRPr lang="en-US" sz="1600" dirty="0"/>
          </a:p>
          <a:p>
            <a:r>
              <a:rPr lang="en-US" sz="1600" b="1" dirty="0"/>
              <a:t>April 30-May 7: </a:t>
            </a:r>
            <a:r>
              <a:rPr lang="en-US" sz="1600" dirty="0"/>
              <a:t>final exams </a:t>
            </a:r>
          </a:p>
          <a:p>
            <a:endParaRPr lang="en-US" sz="1600" b="1" dirty="0"/>
          </a:p>
          <a:p>
            <a:r>
              <a:rPr lang="en-US" sz="1600" b="1" dirty="0"/>
              <a:t>May 9: </a:t>
            </a:r>
            <a:r>
              <a:rPr lang="en-US" sz="1600" dirty="0"/>
              <a:t>grades available to students</a:t>
            </a:r>
            <a:endParaRPr lang="en-US" sz="1600" b="1" dirty="0"/>
          </a:p>
          <a:p>
            <a:endParaRPr lang="en-US" sz="1800" dirty="0"/>
          </a:p>
          <a:p>
            <a:endParaRPr lang="en-US" sz="1800" dirty="0"/>
          </a:p>
          <a:p>
            <a:endParaRPr lang="en-US" sz="1800" b="1" dirty="0"/>
          </a:p>
          <a:p>
            <a:endParaRPr lang="en-US" sz="1800" b="1" dirty="0"/>
          </a:p>
          <a:p>
            <a:endParaRPr lang="en-US" dirty="0"/>
          </a:p>
          <a:p>
            <a:endParaRPr lang="en-US" dirty="0"/>
          </a:p>
        </p:txBody>
      </p:sp>
      <p:pic>
        <p:nvPicPr>
          <p:cNvPr id="6" name="Picture 6" descr="Students in classroom seated individually at single tables, with bags on floor, reading and writing on paper sheets">
            <a:extLst>
              <a:ext uri="{FF2B5EF4-FFF2-40B4-BE49-F238E27FC236}">
                <a16:creationId xmlns:a16="http://schemas.microsoft.com/office/drawing/2014/main" id="{7BC26940-34B8-90F4-B93A-C62B12E72766}"/>
              </a:ext>
            </a:extLst>
          </p:cNvPr>
          <p:cNvPicPr>
            <a:picLocks noChangeAspect="1"/>
          </p:cNvPicPr>
          <p:nvPr/>
        </p:nvPicPr>
        <p:blipFill>
          <a:blip r:embed="rId3"/>
          <a:stretch>
            <a:fillRect/>
          </a:stretch>
        </p:blipFill>
        <p:spPr>
          <a:xfrm>
            <a:off x="3905295" y="4833586"/>
            <a:ext cx="1835650" cy="1229476"/>
          </a:xfrm>
          <a:prstGeom prst="rect">
            <a:avLst/>
          </a:prstGeom>
        </p:spPr>
      </p:pic>
      <p:pic>
        <p:nvPicPr>
          <p:cNvPr id="8" name="Picture 7">
            <a:extLst>
              <a:ext uri="{FF2B5EF4-FFF2-40B4-BE49-F238E27FC236}">
                <a16:creationId xmlns:a16="http://schemas.microsoft.com/office/drawing/2014/main" id="{611F7183-C045-4C76-9166-8191D9F81B3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05028" y="1307710"/>
            <a:ext cx="1340438" cy="1340438"/>
          </a:xfrm>
          <a:prstGeom prst="rect">
            <a:avLst/>
          </a:prstGeom>
        </p:spPr>
      </p:pic>
      <p:pic>
        <p:nvPicPr>
          <p:cNvPr id="11" name="Picture 10">
            <a:extLst>
              <a:ext uri="{FF2B5EF4-FFF2-40B4-BE49-F238E27FC236}">
                <a16:creationId xmlns:a16="http://schemas.microsoft.com/office/drawing/2014/main" id="{BAD9AC89-766E-4BC9-AED4-AE04CA1612E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35588" y="2997089"/>
            <a:ext cx="3118477" cy="1498589"/>
          </a:xfrm>
          <a:prstGeom prst="rect">
            <a:avLst/>
          </a:prstGeom>
        </p:spPr>
      </p:pic>
    </p:spTree>
    <p:extLst>
      <p:ext uri="{BB962C8B-B14F-4D97-AF65-F5344CB8AC3E}">
        <p14:creationId xmlns:p14="http://schemas.microsoft.com/office/powerpoint/2010/main" val="2508874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94000">
              <a:srgbClr val="C8D8EB"/>
            </a:gs>
            <a:gs pos="100000">
              <a:srgbClr val="C8D8EB"/>
            </a:gs>
          </a:gsLst>
          <a:lin ang="5400000" scaled="0"/>
        </a:grad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subTitle" idx="1"/>
          </p:nvPr>
        </p:nvSpPr>
        <p:spPr>
          <a:xfrm>
            <a:off x="89525" y="590900"/>
            <a:ext cx="9054600" cy="615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300"/>
              <a:buNone/>
            </a:pPr>
            <a:r>
              <a:rPr lang="en-US" sz="2200" b="1" dirty="0">
                <a:solidFill>
                  <a:srgbClr val="142F53"/>
                </a:solidFill>
              </a:rPr>
              <a:t>If you have any questions or concerns about exiting your program, please contact:</a:t>
            </a:r>
            <a:endParaRPr sz="2200" dirty="0"/>
          </a:p>
          <a:p>
            <a:pPr marL="0" indent="0" algn="ctr">
              <a:spcBef>
                <a:spcPts val="561"/>
              </a:spcBef>
              <a:buSzPts val="3300"/>
            </a:pPr>
            <a:r>
              <a:rPr lang="en-US" sz="2200" b="1" dirty="0">
                <a:solidFill>
                  <a:srgbClr val="142F53"/>
                </a:solidFill>
              </a:rPr>
              <a:t>Claire </a:t>
            </a:r>
            <a:r>
              <a:rPr lang="en-US" sz="2200" b="1" dirty="0" err="1">
                <a:solidFill>
                  <a:srgbClr val="142F53"/>
                </a:solidFill>
              </a:rPr>
              <a:t>Ingelfinger</a:t>
            </a:r>
            <a:endParaRPr sz="2200" dirty="0" err="1"/>
          </a:p>
          <a:p>
            <a:pPr marL="0" lvl="0" indent="0" algn="ctr">
              <a:spcBef>
                <a:spcPts val="561"/>
              </a:spcBef>
              <a:spcAft>
                <a:spcPts val="0"/>
              </a:spcAft>
              <a:buNone/>
            </a:pPr>
            <a:r>
              <a:rPr lang="en-US" sz="1400" b="1" u="sng" dirty="0">
                <a:solidFill>
                  <a:schemeClr val="tx1"/>
                </a:solidFill>
                <a:hlinkClick r:id="rId3">
                  <a:extLst>
                    <a:ext uri="{A12FA001-AC4F-418D-AE19-62706E023703}">
                      <ahyp:hlinkClr xmlns:ahyp="http://schemas.microsoft.com/office/drawing/2018/hyperlinkcolor" val="tx"/>
                    </a:ext>
                  </a:extLst>
                </a:hlinkClick>
              </a:rPr>
              <a:t>Claire.ingelfinger@suffolk.edu</a:t>
            </a:r>
            <a:endParaRPr sz="1400" dirty="0">
              <a:solidFill>
                <a:schemeClr val="tx1"/>
              </a:solidFill>
              <a:hlinkClick r:id="rId3">
                <a:extLst>
                  <a:ext uri="{A12FA001-AC4F-418D-AE19-62706E023703}">
                    <ahyp:hlinkClr xmlns:ahyp="http://schemas.microsoft.com/office/drawing/2018/hyperlinkcolor" val="tx"/>
                  </a:ext>
                </a:extLst>
              </a:hlinkClick>
            </a:endParaRPr>
          </a:p>
          <a:p>
            <a:pPr marL="0" indent="0" algn="ctr">
              <a:spcBef>
                <a:spcPts val="561"/>
              </a:spcBef>
            </a:pPr>
            <a:endParaRPr lang="en-US" sz="2200" b="1" u="sng" dirty="0">
              <a:solidFill>
                <a:schemeClr val="tx1"/>
              </a:solidFill>
            </a:endParaRPr>
          </a:p>
          <a:p>
            <a:pPr marL="0" indent="0" algn="ctr">
              <a:spcBef>
                <a:spcPts val="306"/>
              </a:spcBef>
              <a:buSzPts val="1800"/>
            </a:pPr>
            <a:r>
              <a:rPr lang="en-US" sz="2200" dirty="0">
                <a:solidFill>
                  <a:srgbClr val="142F53"/>
                </a:solidFill>
              </a:rPr>
              <a:t>INTO Suffolk Academic Program Manager</a:t>
            </a:r>
            <a:endParaRPr sz="2200" dirty="0"/>
          </a:p>
          <a:p>
            <a:pPr marL="0" lvl="0" indent="0" algn="ctr" rtl="0">
              <a:spcBef>
                <a:spcPts val="306"/>
              </a:spcBef>
              <a:spcAft>
                <a:spcPts val="0"/>
              </a:spcAft>
              <a:buSzPts val="1800"/>
              <a:buNone/>
            </a:pPr>
            <a:r>
              <a:rPr lang="en-US" sz="2200" dirty="0">
                <a:solidFill>
                  <a:srgbClr val="142F53"/>
                </a:solidFill>
              </a:rPr>
              <a:t>Academic advisor for all students</a:t>
            </a:r>
            <a:endParaRPr sz="2200" dirty="0"/>
          </a:p>
          <a:p>
            <a:pPr marL="0" indent="0" algn="ctr">
              <a:spcBef>
                <a:spcPts val="306"/>
              </a:spcBef>
              <a:buSzPts val="1800"/>
            </a:pPr>
            <a:endParaRPr lang="en-US" sz="2200" dirty="0">
              <a:solidFill>
                <a:srgbClr val="142F53"/>
              </a:solidFill>
            </a:endParaRPr>
          </a:p>
          <a:p>
            <a:pPr marL="0" lvl="0" indent="0" algn="ctr" rtl="0">
              <a:spcBef>
                <a:spcPts val="306"/>
              </a:spcBef>
              <a:spcAft>
                <a:spcPts val="0"/>
              </a:spcAft>
              <a:buSzPts val="1800"/>
              <a:buNone/>
            </a:pPr>
            <a:endParaRPr lang="en-US" sz="2200" b="1" u="sng" dirty="0">
              <a:solidFill>
                <a:schemeClr val="tx1"/>
              </a:solidFill>
            </a:endParaRPr>
          </a:p>
          <a:p>
            <a:pPr marL="0" lvl="0" indent="0" algn="ctr" rtl="0">
              <a:spcBef>
                <a:spcPts val="306"/>
              </a:spcBef>
              <a:spcAft>
                <a:spcPts val="0"/>
              </a:spcAft>
              <a:buSzPts val="1800"/>
              <a:buNone/>
            </a:pPr>
            <a:endParaRPr sz="2300" dirty="0">
              <a:solidFill>
                <a:schemeClr val="lt1"/>
              </a:solidFill>
            </a:endParaRPr>
          </a:p>
          <a:p>
            <a:pPr marL="0" lvl="0" indent="0" algn="ctr" rtl="0">
              <a:spcBef>
                <a:spcPts val="306"/>
              </a:spcBef>
              <a:spcAft>
                <a:spcPts val="0"/>
              </a:spcAft>
              <a:buSzPts val="1800"/>
              <a:buNone/>
            </a:pPr>
            <a:endParaRPr sz="2300" dirty="0">
              <a:solidFill>
                <a:schemeClr val="lt1"/>
              </a:solidFill>
            </a:endParaRPr>
          </a:p>
          <a:p>
            <a:pPr marL="0" lvl="0" indent="0" algn="ctr" rtl="0">
              <a:spcBef>
                <a:spcPts val="306"/>
              </a:spcBef>
              <a:spcAft>
                <a:spcPts val="0"/>
              </a:spcAft>
              <a:buSzPts val="1800"/>
              <a:buNone/>
            </a:pPr>
            <a:endParaRPr sz="2300" dirty="0"/>
          </a:p>
          <a:p>
            <a:pPr marL="342900" lvl="0" indent="-245745" algn="l" rtl="0">
              <a:spcBef>
                <a:spcPts val="306"/>
              </a:spcBef>
              <a:spcAft>
                <a:spcPts val="0"/>
              </a:spcAft>
              <a:buSzPts val="1800"/>
              <a:buFont typeface="Calibri"/>
              <a:buNone/>
            </a:pPr>
            <a:endParaRPr sz="2300" dirty="0"/>
          </a:p>
        </p:txBody>
      </p:sp>
      <p:pic>
        <p:nvPicPr>
          <p:cNvPr id="2" name="Picture 2" descr="Teacher assisting student">
            <a:extLst>
              <a:ext uri="{FF2B5EF4-FFF2-40B4-BE49-F238E27FC236}">
                <a16:creationId xmlns:a16="http://schemas.microsoft.com/office/drawing/2014/main" id="{E8041320-FDDB-8C2A-D64F-CBF64F16D12A}"/>
              </a:ext>
            </a:extLst>
          </p:cNvPr>
          <p:cNvPicPr>
            <a:picLocks noChangeAspect="1"/>
          </p:cNvPicPr>
          <p:nvPr/>
        </p:nvPicPr>
        <p:blipFill>
          <a:blip r:embed="rId4"/>
          <a:stretch>
            <a:fillRect/>
          </a:stretch>
        </p:blipFill>
        <p:spPr>
          <a:xfrm>
            <a:off x="3123344" y="3490645"/>
            <a:ext cx="2743200" cy="1828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669784" y="2537576"/>
            <a:ext cx="5759321" cy="111613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Arial"/>
              <a:buNone/>
            </a:pPr>
            <a:r>
              <a:rPr lang="en-US" dirty="0"/>
              <a:t>LLM GRADUATE  PROGRESSION REQUIREMENTS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74000">
              <a:srgbClr val="AEC5E1"/>
            </a:gs>
            <a:gs pos="83000">
              <a:srgbClr val="AEC5E1"/>
            </a:gs>
            <a:gs pos="100000">
              <a:srgbClr val="C8D8EB"/>
            </a:gs>
          </a:gsLst>
          <a:lin ang="5400000" scaled="0"/>
        </a:gra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0" y="256482"/>
            <a:ext cx="9144001"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LLM Graduate Students:</a:t>
            </a:r>
            <a:br>
              <a:rPr lang="en-US" dirty="0"/>
            </a:br>
            <a:r>
              <a:rPr lang="en-US" dirty="0"/>
              <a:t>Requirements for Progression to the University</a:t>
            </a:r>
            <a:endParaRPr dirty="0"/>
          </a:p>
        </p:txBody>
      </p:sp>
      <p:sp>
        <p:nvSpPr>
          <p:cNvPr id="86" name="Google Shape;86;p17"/>
          <p:cNvSpPr/>
          <p:nvPr/>
        </p:nvSpPr>
        <p:spPr>
          <a:xfrm>
            <a:off x="1421480" y="1566531"/>
            <a:ext cx="6572146"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dirty="0">
                <a:solidFill>
                  <a:schemeClr val="lt1"/>
                </a:solidFill>
                <a:ea typeface="Calibri"/>
                <a:cs typeface="Calibri"/>
                <a:sym typeface="Calibri"/>
              </a:rPr>
              <a:t>2.9 or higher cumulative GPA (all semesters </a:t>
            </a:r>
            <a:r>
              <a:rPr lang="en-US" sz="1800" dirty="0">
                <a:solidFill>
                  <a:schemeClr val="lt1"/>
                </a:solidFill>
                <a:ea typeface="Calibri"/>
                <a:cs typeface="Calibri"/>
                <a:sym typeface="Calibri"/>
              </a:rPr>
              <a:t>at INTO Suffolk</a:t>
            </a:r>
            <a:r>
              <a:rPr lang="en-US" sz="1800" b="0" i="0" u="none" strike="noStrike" cap="none" dirty="0">
                <a:solidFill>
                  <a:schemeClr val="lt1"/>
                </a:solidFill>
                <a:ea typeface="Calibri"/>
                <a:cs typeface="Calibri"/>
                <a:sym typeface="Calibri"/>
              </a:rPr>
              <a:t>)</a:t>
            </a:r>
            <a:endParaRPr dirty="0">
              <a:solidFill>
                <a:schemeClr val="lt1"/>
              </a:solidFill>
            </a:endParaRPr>
          </a:p>
        </p:txBody>
      </p:sp>
      <p:sp>
        <p:nvSpPr>
          <p:cNvPr id="87" name="Google Shape;87;p17"/>
          <p:cNvSpPr txBox="1"/>
          <p:nvPr/>
        </p:nvSpPr>
        <p:spPr>
          <a:xfrm>
            <a:off x="1051561" y="4389129"/>
            <a:ext cx="748976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1800">
              <a:solidFill>
                <a:schemeClr val="dk1"/>
              </a:solidFill>
              <a:latin typeface="Calibri"/>
              <a:cs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17"/>
          <p:cNvSpPr/>
          <p:nvPr/>
        </p:nvSpPr>
        <p:spPr>
          <a:xfrm>
            <a:off x="1395794" y="3228163"/>
            <a:ext cx="6572146" cy="1160966"/>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dirty="0">
                <a:solidFill>
                  <a:schemeClr val="lt1"/>
                </a:solidFill>
                <a:ea typeface="Calibri"/>
                <a:cs typeface="Calibri"/>
                <a:sym typeface="Calibri"/>
              </a:rPr>
              <a:t>No more than one grade of B- may be earned during your Integrated Master’s program; all other grades must be B or higher</a:t>
            </a:r>
            <a:endParaRPr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2669784" y="2537576"/>
            <a:ext cx="5759321" cy="111613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Arial"/>
              <a:buNone/>
            </a:pPr>
            <a:r>
              <a:rPr lang="en-US" dirty="0"/>
              <a:t>SBS GRADUATE  PROGRESSION REQUIREMENTS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74000">
              <a:srgbClr val="AEC5E1"/>
            </a:gs>
            <a:gs pos="83000">
              <a:srgbClr val="AEC5E1"/>
            </a:gs>
            <a:gs pos="100000">
              <a:srgbClr val="C8D8EB"/>
            </a:gs>
          </a:gsLst>
          <a:lin ang="5400000" scaled="0"/>
        </a:gra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0" y="256482"/>
            <a:ext cx="9144001"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SBS Graduate Students:</a:t>
            </a:r>
            <a:br>
              <a:rPr lang="en-US" dirty="0"/>
            </a:br>
            <a:r>
              <a:rPr lang="en-US" dirty="0"/>
              <a:t>Requirements for Progression to the University</a:t>
            </a:r>
            <a:endParaRPr dirty="0"/>
          </a:p>
        </p:txBody>
      </p:sp>
      <p:sp>
        <p:nvSpPr>
          <p:cNvPr id="101" name="Google Shape;101;p19"/>
          <p:cNvSpPr/>
          <p:nvPr/>
        </p:nvSpPr>
        <p:spPr>
          <a:xfrm>
            <a:off x="1421480" y="1438104"/>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ea typeface="Calibri"/>
                <a:cs typeface="Calibri"/>
                <a:sym typeface="Calibri"/>
              </a:rPr>
              <a:t>3.0 cumulative GPA (all semesters at INTO Suffolk)</a:t>
            </a:r>
            <a:endParaRPr dirty="0">
              <a:solidFill>
                <a:schemeClr val="lt1"/>
              </a:solidFill>
            </a:endParaRPr>
          </a:p>
        </p:txBody>
      </p:sp>
      <p:sp>
        <p:nvSpPr>
          <p:cNvPr id="102" name="Google Shape;102;p19"/>
          <p:cNvSpPr txBox="1"/>
          <p:nvPr/>
        </p:nvSpPr>
        <p:spPr>
          <a:xfrm>
            <a:off x="947926" y="4397691"/>
            <a:ext cx="7489767" cy="1477287"/>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ea typeface="Calibri"/>
                <a:cs typeface="Calibri"/>
                <a:sym typeface="Calibri"/>
              </a:rPr>
              <a:t>If you finish your Integrated Master’s program with a cumulative GPA of 3.5 or higher, you are eligible for the progression scholarship - $2500 per semester!  You must remain in good academic standing to maintain your scholarship. </a:t>
            </a:r>
            <a:endParaRPr dirty="0">
              <a:solidFill>
                <a:schemeClr val="dk1"/>
              </a:solidFil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3" name="Google Shape;103;p19"/>
          <p:cNvSpPr/>
          <p:nvPr/>
        </p:nvSpPr>
        <p:spPr>
          <a:xfrm>
            <a:off x="1442258" y="2421779"/>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ea typeface="Calibri"/>
                <a:cs typeface="Calibri"/>
                <a:sym typeface="Calibri"/>
              </a:rPr>
              <a:t>B or better in AE course(s)</a:t>
            </a:r>
            <a:endParaRPr dirty="0">
              <a:solidFill>
                <a:schemeClr val="lt1"/>
              </a:solidFill>
            </a:endParaRPr>
          </a:p>
        </p:txBody>
      </p:sp>
      <p:sp>
        <p:nvSpPr>
          <p:cNvPr id="104" name="Google Shape;104;p19"/>
          <p:cNvSpPr/>
          <p:nvPr/>
        </p:nvSpPr>
        <p:spPr>
          <a:xfrm>
            <a:off x="1442257" y="3405454"/>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ea typeface="Calibri"/>
                <a:cs typeface="Calibri"/>
                <a:sym typeface="Calibri"/>
              </a:rPr>
              <a:t>B or better in SBS courses</a:t>
            </a:r>
            <a:endParaRPr lang="en-US"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2669784" y="2537576"/>
            <a:ext cx="5759321" cy="111613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lt1"/>
              </a:buClr>
              <a:buSzPct val="100000"/>
              <a:buFont typeface="Arial"/>
              <a:buNone/>
            </a:pPr>
            <a:r>
              <a:rPr lang="en-US" dirty="0"/>
              <a:t>CAS GRADUATE  PROGRESSION REQUIREMENTS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4F8FB"/>
            </a:gs>
            <a:gs pos="74000">
              <a:srgbClr val="AEC5E1"/>
            </a:gs>
            <a:gs pos="83000">
              <a:srgbClr val="AEC5E1"/>
            </a:gs>
            <a:gs pos="100000">
              <a:srgbClr val="C8D8EB"/>
            </a:gs>
          </a:gsLst>
          <a:lin ang="5400000" scaled="0"/>
        </a:gra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0" y="256482"/>
            <a:ext cx="9144001" cy="101485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42F53"/>
              </a:buClr>
              <a:buSzPts val="2800"/>
              <a:buFont typeface="Arial"/>
              <a:buNone/>
            </a:pPr>
            <a:r>
              <a:rPr lang="en-US" dirty="0"/>
              <a:t>CAS Graduate Students:</a:t>
            </a:r>
            <a:br>
              <a:rPr lang="en-US" dirty="0"/>
            </a:br>
            <a:r>
              <a:rPr lang="en-US" dirty="0"/>
              <a:t>Requirements for Progression to the University</a:t>
            </a:r>
            <a:endParaRPr dirty="0"/>
          </a:p>
        </p:txBody>
      </p:sp>
      <p:sp>
        <p:nvSpPr>
          <p:cNvPr id="116" name="Google Shape;116;p21"/>
          <p:cNvSpPr/>
          <p:nvPr/>
        </p:nvSpPr>
        <p:spPr>
          <a:xfrm>
            <a:off x="1421480" y="1438104"/>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dirty="0">
                <a:solidFill>
                  <a:schemeClr val="lt1"/>
                </a:solidFill>
                <a:ea typeface="Calibri"/>
                <a:cs typeface="Calibri"/>
                <a:sym typeface="Calibri"/>
              </a:rPr>
              <a:t>3.0 cumulative GPA (all semesters at INTO Suffolk)</a:t>
            </a:r>
            <a:endParaRPr lang="en-US" dirty="0">
              <a:solidFill>
                <a:schemeClr val="lt1"/>
              </a:solidFill>
            </a:endParaRPr>
          </a:p>
        </p:txBody>
      </p:sp>
      <p:sp>
        <p:nvSpPr>
          <p:cNvPr id="117" name="Google Shape;117;p21"/>
          <p:cNvSpPr txBox="1"/>
          <p:nvPr/>
        </p:nvSpPr>
        <p:spPr>
          <a:xfrm>
            <a:off x="830275" y="3553686"/>
            <a:ext cx="7489767" cy="923289"/>
          </a:xfrm>
          <a:prstGeom prst="rect">
            <a:avLst/>
          </a:prstGeom>
          <a:noFill/>
          <a:ln>
            <a:noFill/>
          </a:ln>
        </p:spPr>
        <p:txBody>
          <a:bodyPr spcFirstLastPara="1" wrap="square" lIns="91425" tIns="45700" rIns="91425" bIns="45700" anchor="t" anchorCtr="0">
            <a:spAutoFit/>
          </a:bodyPr>
          <a:lstStyle/>
          <a:p>
            <a:r>
              <a:rPr lang="en-US" sz="1800" dirty="0">
                <a:solidFill>
                  <a:schemeClr val="dk1"/>
                </a:solidFill>
                <a:ea typeface="Calibri"/>
                <a:cs typeface="Calibri"/>
                <a:sym typeface="Calibri"/>
              </a:rPr>
              <a:t>Failure to meet the 3.0 progression requirement could result in dismissal from the university.</a:t>
            </a:r>
            <a:r>
              <a:rPr lang="en-US" sz="1800" dirty="0">
                <a:solidFill>
                  <a:schemeClr val="dk1"/>
                </a:solidFill>
                <a:latin typeface="Calibri"/>
                <a:ea typeface="Calibri"/>
                <a:cs typeface="Calibri"/>
                <a:sym typeface="Calibri"/>
              </a:rPr>
              <a:t> </a:t>
            </a:r>
            <a:endParaRPr lang="en-US" dirty="0">
              <a:solidFill>
                <a:schemeClr val="dk1"/>
              </a:solidFill>
              <a:ea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Google Shape;116;p21">
            <a:extLst>
              <a:ext uri="{FF2B5EF4-FFF2-40B4-BE49-F238E27FC236}">
                <a16:creationId xmlns:a16="http://schemas.microsoft.com/office/drawing/2014/main" id="{2BA32C19-9F16-EFA1-0882-8B82211E9981}"/>
              </a:ext>
            </a:extLst>
          </p:cNvPr>
          <p:cNvSpPr/>
          <p:nvPr/>
        </p:nvSpPr>
        <p:spPr>
          <a:xfrm>
            <a:off x="1421479" y="2482643"/>
            <a:ext cx="6259483" cy="822960"/>
          </a:xfrm>
          <a:prstGeom prst="roundRect">
            <a:avLst>
              <a:gd name="adj" fmla="val 16667"/>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1800" dirty="0">
                <a:solidFill>
                  <a:schemeClr val="lt1"/>
                </a:solidFill>
                <a:ea typeface="Calibri"/>
                <a:cs typeface="Calibri"/>
                <a:sym typeface="Calibri"/>
              </a:rPr>
              <a:t>B or better in AE courses</a:t>
            </a:r>
            <a:endParaRPr dirty="0">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A87825E5440846B854E36B8523C182" ma:contentTypeVersion="18" ma:contentTypeDescription="Create a new document." ma:contentTypeScope="" ma:versionID="5ce42ba03ed785e3c4cc4aa868e58c10">
  <xsd:schema xmlns:xsd="http://www.w3.org/2001/XMLSchema" xmlns:xs="http://www.w3.org/2001/XMLSchema" xmlns:p="http://schemas.microsoft.com/office/2006/metadata/properties" xmlns:ns2="30920441-8426-483b-9e19-79ec2fec1af2" xmlns:ns3="15cff7ef-86ae-4d27-9cae-ab075da2de0a" targetNamespace="http://schemas.microsoft.com/office/2006/metadata/properties" ma:root="true" ma:fieldsID="dd59431e17f19f1aef805c5d6ca5a8c8" ns2:_="" ns3:_="">
    <xsd:import namespace="30920441-8426-483b-9e19-79ec2fec1af2"/>
    <xsd:import namespace="15cff7ef-86ae-4d27-9cae-ab075da2de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20441-8426-483b-9e19-79ec2fec1a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bbe1c9-cb6d-4b07-be56-60798be9b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cff7ef-86ae-4d27-9cae-ab075da2de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cca5bb-099e-45ec-9d81-5102ce58bafd}" ma:internalName="TaxCatchAll" ma:showField="CatchAllData" ma:web="15cff7ef-86ae-4d27-9cae-ab075da2de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920441-8426-483b-9e19-79ec2fec1af2">
      <Terms xmlns="http://schemas.microsoft.com/office/infopath/2007/PartnerControls"/>
    </lcf76f155ced4ddcb4097134ff3c332f>
    <TaxCatchAll xmlns="15cff7ef-86ae-4d27-9cae-ab075da2de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534B55-BDBA-40A0-8043-C37552F90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20441-8426-483b-9e19-79ec2fec1af2"/>
    <ds:schemaRef ds:uri="15cff7ef-86ae-4d27-9cae-ab075da2de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F89EA0-888F-4E9F-955B-CF9DD5B50DD4}">
  <ds:schemaRefs>
    <ds:schemaRef ds:uri="03cb0744-1fe1-45f8-aaba-7c499e73d709"/>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elements/1.1/"/>
    <ds:schemaRef ds:uri="http://purl.org/dc/dcmitype/"/>
    <ds:schemaRef ds:uri="43f2e821-1215-477f-b411-369923187ecb"/>
    <ds:schemaRef ds:uri="http://schemas.microsoft.com/office/infopath/2007/PartnerControls"/>
    <ds:schemaRef ds:uri="http://www.w3.org/XML/1998/namespace"/>
    <ds:schemaRef ds:uri="30920441-8426-483b-9e19-79ec2fec1af2"/>
    <ds:schemaRef ds:uri="15cff7ef-86ae-4d27-9cae-ab075da2de0a"/>
  </ds:schemaRefs>
</ds:datastoreItem>
</file>

<file path=customXml/itemProps3.xml><?xml version="1.0" encoding="utf-8"?>
<ds:datastoreItem xmlns:ds="http://schemas.openxmlformats.org/officeDocument/2006/customXml" ds:itemID="{77D9185F-7BC1-4973-B8A3-B3E6BF6D1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1178</TotalTime>
  <Words>1246</Words>
  <Application>Microsoft Office PowerPoint</Application>
  <PresentationFormat>On-screen Show (4:3)</PresentationFormat>
  <Paragraphs>168</Paragraphs>
  <Slides>22</Slides>
  <Notes>17</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Exiting the Integrated Master’s Program</vt:lpstr>
      <vt:lpstr>PowerPoint Presentation</vt:lpstr>
      <vt:lpstr>PowerPoint Presentation</vt:lpstr>
      <vt:lpstr>LLM GRADUATE  PROGRESSION REQUIREMENTS</vt:lpstr>
      <vt:lpstr>LLM Graduate Students: Requirements for Progression to the University</vt:lpstr>
      <vt:lpstr>SBS GRADUATE  PROGRESSION REQUIREMENTS</vt:lpstr>
      <vt:lpstr>SBS Graduate Students: Requirements for Progression to the University</vt:lpstr>
      <vt:lpstr>CAS GRADUATE  PROGRESSION REQUIREMENTS</vt:lpstr>
      <vt:lpstr>CAS Graduate Students: Requirements for Progression to the University</vt:lpstr>
      <vt:lpstr>PowerPoint Presentation</vt:lpstr>
      <vt:lpstr>Academic Expectations at Suffolk University </vt:lpstr>
      <vt:lpstr>STUDENT RESOURCES &amp;  SUPPORT</vt:lpstr>
      <vt:lpstr>PowerPoint Presentation</vt:lpstr>
      <vt:lpstr>FALL 2024 SEMESTER</vt:lpstr>
      <vt:lpstr>Program Advisors</vt:lpstr>
      <vt:lpstr>Learn more about Fall 2024 Classes!  all meetings will occur from 2-3pm after today’s workshop</vt:lpstr>
      <vt:lpstr>Course Registration </vt:lpstr>
      <vt:lpstr>Course Registration FAQs</vt:lpstr>
      <vt:lpstr>How Course Registration Actually Works </vt:lpstr>
      <vt:lpstr>How to Stay Ahead of the Curve </vt:lpstr>
      <vt:lpstr>Important Fall Dates </vt:lpstr>
      <vt:lpstr>Important Spring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Exiting the Graduate Pathway Program</dc:title>
  <dc:creator>Elise Hanna</dc:creator>
  <cp:lastModifiedBy>Kristine Perlmutter</cp:lastModifiedBy>
  <cp:revision>21</cp:revision>
  <dcterms:modified xsi:type="dcterms:W3CDTF">2024-04-01T18:23:49Z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0x01010017A87825E5440846B854E36B8523C182</vt:lpwstr>
  </property>
</Properties>
</file>