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2" r:id="rId5"/>
  </p:sldMasterIdLst>
  <p:notesMasterIdLst>
    <p:notesMasterId r:id="rId26"/>
  </p:notesMasterIdLst>
  <p:sldIdLst>
    <p:sldId id="256" r:id="rId6"/>
    <p:sldId id="257" r:id="rId7"/>
    <p:sldId id="258" r:id="rId8"/>
    <p:sldId id="259" r:id="rId9"/>
    <p:sldId id="260" r:id="rId10"/>
    <p:sldId id="261" r:id="rId11"/>
    <p:sldId id="396" r:id="rId12"/>
    <p:sldId id="262" r:id="rId13"/>
    <p:sldId id="263" r:id="rId14"/>
    <p:sldId id="264" r:id="rId15"/>
    <p:sldId id="389" r:id="rId16"/>
    <p:sldId id="266" r:id="rId17"/>
    <p:sldId id="267" r:id="rId18"/>
    <p:sldId id="268" r:id="rId19"/>
    <p:sldId id="269" r:id="rId20"/>
    <p:sldId id="398" r:id="rId21"/>
    <p:sldId id="397" r:id="rId22"/>
    <p:sldId id="369" r:id="rId23"/>
    <p:sldId id="394" r:id="rId24"/>
    <p:sldId id="407" r:id="rId2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2">
          <p15:clr>
            <a:srgbClr val="A4A3A4"/>
          </p15:clr>
        </p15:guide>
        <p15:guide id="2" orient="horz" pos="2160">
          <p15:clr>
            <a:srgbClr val="A4A3A4"/>
          </p15:clr>
        </p15:guide>
        <p15:guide id="3" pos="5479">
          <p15:clr>
            <a:srgbClr val="A4A3A4"/>
          </p15:clr>
        </p15:guide>
        <p15:guide id="4" pos="2881">
          <p15:clr>
            <a:srgbClr val="A4A3A4"/>
          </p15:clr>
        </p15:guide>
        <p15:guide id="5" pos="2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0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0AAD7-4C87-4596-A253-7EB0C8EFEE92}" v="93" dt="2023-03-20T15:44:25.502"/>
    <p1510:client id="{76AB2F49-E728-4F41-844C-0AD39423AAE5}" v="2" dt="2023-03-21T13:34:04.462"/>
    <p1510:client id="{B681472F-20A3-471B-992B-A46DDC07133C}" v="22" dt="2023-03-20T16:19:42.438"/>
    <p1510:client id="{B86E633E-C324-440D-8890-0E3138FCA4CF}" v="5" dt="2023-07-13T17:17:56.704"/>
    <p1510:client id="{CB6A7D43-F84B-4BA2-96F6-365E6827D2C7}" v="161" dt="2023-06-27T15:27:24.087"/>
    <p1510:client id="{CCD95FF2-2217-42AF-B508-71B6617E98CF}" v="62" dt="2023-03-21T00:15:39.013"/>
    <p1510:client id="{D63B644B-44CB-4E7D-B59A-B4ECE711E5A7}" v="10" dt="2023-07-17T17:43:07.028"/>
    <p1510:client id="{D812F6DC-006C-4483-A676-9DC15E54661D}" v="186" dt="2023-06-27T15:32:58.899"/>
    <p1510:client id="{EC90FF69-F060-4320-9C38-5A3C1FE820B2}" v="5" dt="2023-03-27T13:25:36.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8"/>
      </p:cViewPr>
      <p:guideLst>
        <p:guide orient="horz" pos="282"/>
        <p:guide orient="horz" pos="2160"/>
        <p:guide pos="5479"/>
        <p:guide pos="2881"/>
        <p:guide pos="2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hyperlink" Target="https://www.suffolk.edu/academics/advising-student-services/academic-success-services/student-resources/reading-writing" TargetMode="External"/><Relationship Id="rId2" Type="http://schemas.openxmlformats.org/officeDocument/2006/relationships/hyperlink" Target="https://www.suffolk.edu/academics/advising-student-services/academic-success-services/tutoring-study-groups/tutoring" TargetMode="External"/><Relationship Id="rId1" Type="http://schemas.openxmlformats.org/officeDocument/2006/relationships/hyperlink" Target="https://www.suffolk.edu/academics/advising-student-services/academic-success-services/coaching-academic-success-programs/academic-coaching"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suffolk.edu/academics/advising-student-services/academic-success-services/student-resources/reading-writing" TargetMode="External"/><Relationship Id="rId2" Type="http://schemas.openxmlformats.org/officeDocument/2006/relationships/hyperlink" Target="https://www.suffolk.edu/academics/advising-student-services/academic-success-services/tutoring-study-groups/tutoring" TargetMode="External"/><Relationship Id="rId1" Type="http://schemas.openxmlformats.org/officeDocument/2006/relationships/hyperlink" Target="https://www.suffolk.edu/academics/advising-student-services/academic-success-services/coaching-academic-success-programs/academic-coachin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95C7B8-E619-4C37-8549-648FD3EDC2B3}"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9436147A-FDDE-4067-8999-A0E9628C04C4}">
      <dgm:prSet phldrT="[Text]" custT="1"/>
      <dgm:spPr>
        <a:solidFill>
          <a:srgbClr val="8ACCDC"/>
        </a:solidFill>
      </dgm:spPr>
      <dgm:t>
        <a:bodyPr/>
        <a:lstStyle/>
        <a:p>
          <a:r>
            <a:rPr lang="en-US" sz="2800" dirty="0">
              <a:solidFill>
                <a:schemeClr val="tx1"/>
              </a:solidFill>
              <a:latin typeface="Arial" panose="020B0604020202020204" pitchFamily="34" charset="0"/>
              <a:cs typeface="Arial" panose="020B0604020202020204" pitchFamily="34" charset="0"/>
            </a:rPr>
            <a:t>Instructor Office Hours</a:t>
          </a:r>
        </a:p>
      </dgm:t>
    </dgm:pt>
    <dgm:pt modelId="{7952846B-50BC-4097-9AA0-88508A6F378A}" type="parTrans" cxnId="{402F8C76-9D32-4BE6-AA2E-1D65A79351B7}">
      <dgm:prSet/>
      <dgm:spPr/>
      <dgm:t>
        <a:bodyPr/>
        <a:lstStyle/>
        <a:p>
          <a:endParaRPr lang="en-US"/>
        </a:p>
      </dgm:t>
    </dgm:pt>
    <dgm:pt modelId="{55FAC789-C891-4EC9-B443-40396A3C69A9}" type="sibTrans" cxnId="{402F8C76-9D32-4BE6-AA2E-1D65A79351B7}">
      <dgm:prSet/>
      <dgm:spPr/>
      <dgm:t>
        <a:bodyPr/>
        <a:lstStyle/>
        <a:p>
          <a:endParaRPr lang="en-US"/>
        </a:p>
      </dgm:t>
    </dgm:pt>
    <dgm:pt modelId="{5739C921-BD98-4B85-9DF5-5B09DA2791B5}">
      <dgm:prSet phldrT="[Text]" custT="1"/>
      <dgm:spPr/>
      <dgm:t>
        <a:bodyPr/>
        <a:lstStyle/>
        <a:p>
          <a:pPr marL="228600" indent="-109538">
            <a:buFont typeface="Arial" panose="020B0604020202020204" pitchFamily="34" charset="0"/>
            <a:buChar char="•"/>
          </a:pPr>
          <a:r>
            <a:rPr lang="en-US" sz="11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refer to syllabus for days/times/locations</a:t>
          </a:r>
        </a:p>
      </dgm:t>
    </dgm:pt>
    <dgm:pt modelId="{D510CFD2-5449-4196-84DA-9635FBEC97DB}" type="parTrans" cxnId="{667CEAB1-45D3-470F-965A-6537E349435B}">
      <dgm:prSet/>
      <dgm:spPr/>
      <dgm:t>
        <a:bodyPr/>
        <a:lstStyle/>
        <a:p>
          <a:endParaRPr lang="en-US"/>
        </a:p>
      </dgm:t>
    </dgm:pt>
    <dgm:pt modelId="{896DAC09-2AC2-41EB-9FD1-F728F05A0B73}" type="sibTrans" cxnId="{667CEAB1-45D3-470F-965A-6537E349435B}">
      <dgm:prSet/>
      <dgm:spPr/>
      <dgm:t>
        <a:bodyPr/>
        <a:lstStyle/>
        <a:p>
          <a:endParaRPr lang="en-US"/>
        </a:p>
      </dgm:t>
    </dgm:pt>
    <dgm:pt modelId="{2930AAF4-75A4-4D48-B16E-2AB05F6E0659}">
      <dgm:prSet phldrT="[Text]" custT="1"/>
      <dgm:spPr>
        <a:solidFill>
          <a:srgbClr val="10BEFC"/>
        </a:solidFill>
      </dgm:spPr>
      <dgm:t>
        <a:bodyPr/>
        <a:lstStyle/>
        <a:p>
          <a:r>
            <a:rPr lang="en-US" sz="2800">
              <a:solidFill>
                <a:schemeClr val="tx1"/>
              </a:solidFill>
              <a:latin typeface="Arial" panose="020B0604020202020204" pitchFamily="34" charset="0"/>
              <a:cs typeface="Arial" panose="020B0604020202020204" pitchFamily="34" charset="0"/>
            </a:rPr>
            <a:t>Writing Center Tutoring</a:t>
          </a:r>
        </a:p>
      </dgm:t>
    </dgm:pt>
    <dgm:pt modelId="{6C6A5C65-DDD1-42F1-8A85-3632EF4A0D14}" type="parTrans" cxnId="{16306FF4-74D1-4AD3-A5E6-A5C7738E47FF}">
      <dgm:prSet/>
      <dgm:spPr/>
      <dgm:t>
        <a:bodyPr/>
        <a:lstStyle/>
        <a:p>
          <a:endParaRPr lang="en-US"/>
        </a:p>
      </dgm:t>
    </dgm:pt>
    <dgm:pt modelId="{9C09EA9F-1FDA-4A07-9270-2110567583FB}" type="sibTrans" cxnId="{16306FF4-74D1-4AD3-A5E6-A5C7738E47FF}">
      <dgm:prSet/>
      <dgm:spPr/>
      <dgm:t>
        <a:bodyPr/>
        <a:lstStyle/>
        <a:p>
          <a:endParaRPr lang="en-US"/>
        </a:p>
      </dgm:t>
    </dgm:pt>
    <dgm:pt modelId="{C9F221C2-AD3C-4662-9734-C44B9B97DDB7}">
      <dgm:prSet phldrT="[Text]" custT="1"/>
      <dgm:spPr>
        <a:solidFill>
          <a:srgbClr val="63A2A9"/>
        </a:solidFill>
      </dgm:spPr>
      <dgm:t>
        <a:bodyPr/>
        <a:lstStyle/>
        <a:p>
          <a:r>
            <a:rPr lang="en-US" sz="2800">
              <a:solidFill>
                <a:schemeClr val="tx1"/>
              </a:solidFill>
              <a:latin typeface="Arial" panose="020B0604020202020204" pitchFamily="34" charset="0"/>
              <a:cs typeface="Arial" panose="020B0604020202020204" pitchFamily="34" charset="0"/>
            </a:rPr>
            <a:t>English Language Workshops </a:t>
          </a:r>
        </a:p>
      </dgm:t>
    </dgm:pt>
    <dgm:pt modelId="{385824D3-56BC-425C-AECE-2BE85CE57627}" type="parTrans" cxnId="{308406C1-E98E-4FB0-B9A4-C016D5E6077E}">
      <dgm:prSet/>
      <dgm:spPr/>
      <dgm:t>
        <a:bodyPr/>
        <a:lstStyle/>
        <a:p>
          <a:endParaRPr lang="en-US"/>
        </a:p>
      </dgm:t>
    </dgm:pt>
    <dgm:pt modelId="{DD08A0FC-A013-4B84-AC0A-BD9CCE2DDF1B}" type="sibTrans" cxnId="{308406C1-E98E-4FB0-B9A4-C016D5E6077E}">
      <dgm:prSet/>
      <dgm:spPr/>
      <dgm:t>
        <a:bodyPr/>
        <a:lstStyle/>
        <a:p>
          <a:endParaRPr lang="en-US"/>
        </a:p>
      </dgm:t>
    </dgm:pt>
    <dgm:pt modelId="{B2690EDA-8DEF-4AA7-9821-B5A314EA8C13}">
      <dgm:prSet phldrT="[Text]" custT="1"/>
      <dgm:spPr/>
      <dgm:t>
        <a:bodyPr/>
        <a:lstStyle/>
        <a:p>
          <a:pPr marL="119063" indent="0">
            <a:buFont typeface="Arial" panose="020B0604020202020204" pitchFamily="34" charset="0"/>
            <a:buChar char="•"/>
          </a:pPr>
          <a:r>
            <a:rPr lang="en-US" sz="1000" dirty="0"/>
            <a:t>  </a:t>
          </a:r>
          <a:r>
            <a:rPr lang="en-US" sz="1200" dirty="0">
              <a:latin typeface="Arial" panose="020B0604020202020204" pitchFamily="34" charset="0"/>
              <a:cs typeface="Arial" panose="020B0604020202020204" pitchFamily="34" charset="0"/>
            </a:rPr>
            <a:t>Drop-in whenever you are available</a:t>
          </a:r>
        </a:p>
      </dgm:t>
    </dgm:pt>
    <dgm:pt modelId="{7F532D58-1139-4E7F-BD01-78ED83989817}" type="parTrans" cxnId="{CD6EC3B9-E354-4340-A620-38165CF979E2}">
      <dgm:prSet/>
      <dgm:spPr/>
      <dgm:t>
        <a:bodyPr/>
        <a:lstStyle/>
        <a:p>
          <a:endParaRPr lang="en-US"/>
        </a:p>
      </dgm:t>
    </dgm:pt>
    <dgm:pt modelId="{E7532F9F-3F42-4C75-8AB5-0291ACC3DF9A}" type="sibTrans" cxnId="{CD6EC3B9-E354-4340-A620-38165CF979E2}">
      <dgm:prSet/>
      <dgm:spPr/>
      <dgm:t>
        <a:bodyPr/>
        <a:lstStyle/>
        <a:p>
          <a:endParaRPr lang="en-US"/>
        </a:p>
      </dgm:t>
    </dgm:pt>
    <dgm:pt modelId="{1EAFFFBE-F518-4318-A718-557AA64F5723}">
      <dgm:prSet phldrT="[Text]" custT="1"/>
      <dgm:spPr/>
      <dgm:t>
        <a:bodyPr/>
        <a:lstStyle/>
        <a:p>
          <a:pPr marL="119063" indent="0" rtl="0">
            <a:buFont typeface="Arial" panose="020B0604020202020204" pitchFamily="34" charset="0"/>
            <a:buChar char="•"/>
          </a:pPr>
          <a:r>
            <a:rPr lang="en-US" sz="1200" dirty="0">
              <a:latin typeface="Arial"/>
              <a:cs typeface="Arial"/>
            </a:rPr>
            <a:t> In-person, in various locations throughout campus</a:t>
          </a:r>
        </a:p>
      </dgm:t>
    </dgm:pt>
    <dgm:pt modelId="{B2F9E9D0-0D78-4516-A72F-081F838489B7}" type="parTrans" cxnId="{457CB7D3-122A-4455-BF7C-58EB23F47091}">
      <dgm:prSet/>
      <dgm:spPr/>
      <dgm:t>
        <a:bodyPr/>
        <a:lstStyle/>
        <a:p>
          <a:endParaRPr lang="en-US"/>
        </a:p>
      </dgm:t>
    </dgm:pt>
    <dgm:pt modelId="{B2280201-2684-4625-BCB5-47DB90EF34D9}" type="sibTrans" cxnId="{457CB7D3-122A-4455-BF7C-58EB23F47091}">
      <dgm:prSet/>
      <dgm:spPr/>
      <dgm:t>
        <a:bodyPr/>
        <a:lstStyle/>
        <a:p>
          <a:endParaRPr lang="en-US"/>
        </a:p>
      </dgm:t>
    </dgm:pt>
    <dgm:pt modelId="{81478CA4-2367-40BF-BF87-63E4114A4003}">
      <dgm:prSet phldrT="[Text]" custT="1"/>
      <dgm:spPr>
        <a:solidFill>
          <a:srgbClr val="37B9A3"/>
        </a:solidFill>
      </dgm:spPr>
      <dgm:t>
        <a:bodyPr/>
        <a:lstStyle/>
        <a:p>
          <a:r>
            <a:rPr lang="en-US" sz="2400" dirty="0">
              <a:solidFill>
                <a:schemeClr val="tx1"/>
              </a:solidFill>
              <a:latin typeface="Arial" panose="020B0604020202020204" pitchFamily="34" charset="0"/>
              <a:cs typeface="Arial" panose="020B0604020202020204" pitchFamily="34" charset="0"/>
            </a:rPr>
            <a:t>Content Tutoring</a:t>
          </a:r>
        </a:p>
        <a:p>
          <a:r>
            <a:rPr lang="en-US" sz="2400" dirty="0">
              <a:solidFill>
                <a:schemeClr val="tx1"/>
              </a:solidFill>
              <a:latin typeface="Arial" panose="020B0604020202020204" pitchFamily="34" charset="0"/>
              <a:cs typeface="Arial" panose="020B0604020202020204" pitchFamily="34" charset="0"/>
            </a:rPr>
            <a:t>(Including Math and Stats)</a:t>
          </a:r>
        </a:p>
      </dgm:t>
    </dgm:pt>
    <dgm:pt modelId="{989246EC-0E12-4555-BAB8-B624EDD252DA}" type="parTrans" cxnId="{81755492-D69F-4CDF-A0C2-61CC1A33D189}">
      <dgm:prSet/>
      <dgm:spPr/>
      <dgm:t>
        <a:bodyPr/>
        <a:lstStyle/>
        <a:p>
          <a:endParaRPr lang="en-US"/>
        </a:p>
      </dgm:t>
    </dgm:pt>
    <dgm:pt modelId="{52671805-6341-4668-9F83-42C35D0F8B28}" type="sibTrans" cxnId="{81755492-D69F-4CDF-A0C2-61CC1A33D189}">
      <dgm:prSet/>
      <dgm:spPr/>
      <dgm:t>
        <a:bodyPr/>
        <a:lstStyle/>
        <a:p>
          <a:endParaRPr lang="en-US"/>
        </a:p>
      </dgm:t>
    </dgm:pt>
    <dgm:pt modelId="{48B3EECB-3CBB-4C0D-B2F3-F75CB752C8AD}">
      <dgm:prSet phldrT="[Text]" custT="1"/>
      <dgm:spPr/>
      <dgm:t>
        <a:bodyPr/>
        <a:lstStyle/>
        <a:p>
          <a:pPr marL="228600" indent="-109538">
            <a:buFont typeface="Arial" panose="020B0604020202020204" pitchFamily="34" charset="0"/>
            <a:buChar char="•"/>
          </a:pPr>
          <a:r>
            <a:rPr lang="en-US" sz="900" dirty="0"/>
            <a:t>  </a:t>
          </a:r>
          <a:r>
            <a:rPr lang="en-US" sz="1400" dirty="0">
              <a:latin typeface="Arial" panose="020B0604020202020204" pitchFamily="34" charset="0"/>
              <a:cs typeface="Arial" panose="020B0604020202020204" pitchFamily="34" charset="0"/>
            </a:rPr>
            <a:t>Drop-in and by appointment (it depends on the course!)</a:t>
          </a:r>
        </a:p>
      </dgm:t>
    </dgm:pt>
    <dgm:pt modelId="{B6AB2163-B29E-469E-A14D-A597A8CE8B41}" type="parTrans" cxnId="{7BE3063F-E652-49C0-A00F-42C6AF50544D}">
      <dgm:prSet/>
      <dgm:spPr/>
      <dgm:t>
        <a:bodyPr/>
        <a:lstStyle/>
        <a:p>
          <a:endParaRPr lang="en-US"/>
        </a:p>
      </dgm:t>
    </dgm:pt>
    <dgm:pt modelId="{0581B921-9387-4440-92B9-6A22EE0E63CE}" type="sibTrans" cxnId="{7BE3063F-E652-49C0-A00F-42C6AF50544D}">
      <dgm:prSet/>
      <dgm:spPr/>
      <dgm:t>
        <a:bodyPr/>
        <a:lstStyle/>
        <a:p>
          <a:endParaRPr lang="en-US"/>
        </a:p>
      </dgm:t>
    </dgm:pt>
    <dgm:pt modelId="{2BE59DB6-ABA4-4DB7-9DCE-73FB7185A844}">
      <dgm:prSet phldrT="[Text]" custT="1"/>
      <dgm:spPr/>
      <dgm:t>
        <a:bodyPr/>
        <a:lstStyle/>
        <a:p>
          <a:pPr marL="228600" indent="-109538">
            <a:buFont typeface="Arial" panose="020B0604020202020204" pitchFamily="34" charset="0"/>
            <a:buChar char="•"/>
          </a:pPr>
          <a:r>
            <a:rPr lang="en-US" sz="1400" dirty="0">
              <a:latin typeface="Arial" panose="020B0604020202020204" pitchFamily="34" charset="0"/>
              <a:cs typeface="Arial" panose="020B0604020202020204" pitchFamily="34" charset="0"/>
            </a:rPr>
            <a:t> In-person and via Zoom (it depends on the course!)</a:t>
          </a:r>
        </a:p>
      </dgm:t>
    </dgm:pt>
    <dgm:pt modelId="{58B08754-8F99-4779-BA9C-90103CAB5A88}" type="parTrans" cxnId="{3AA21C1B-15C1-41AF-86EC-9938B5238997}">
      <dgm:prSet/>
      <dgm:spPr/>
      <dgm:t>
        <a:bodyPr/>
        <a:lstStyle/>
        <a:p>
          <a:endParaRPr lang="en-US"/>
        </a:p>
      </dgm:t>
    </dgm:pt>
    <dgm:pt modelId="{6D66C137-00CE-4910-B185-9E14B27E25DC}" type="sibTrans" cxnId="{3AA21C1B-15C1-41AF-86EC-9938B5238997}">
      <dgm:prSet/>
      <dgm:spPr/>
      <dgm:t>
        <a:bodyPr/>
        <a:lstStyle/>
        <a:p>
          <a:endParaRPr lang="en-US"/>
        </a:p>
      </dgm:t>
    </dgm:pt>
    <dgm:pt modelId="{67E10889-03DC-4175-BF1D-6F92A222D5F8}">
      <dgm:prSet phldrT="[Text]" custT="1"/>
      <dgm:spPr>
        <a:solidFill>
          <a:srgbClr val="35D7B8"/>
        </a:solidFill>
      </dgm:spPr>
      <dgm:t>
        <a:bodyPr/>
        <a:lstStyle/>
        <a:p>
          <a:r>
            <a:rPr lang="en-US" sz="2800" dirty="0">
              <a:solidFill>
                <a:schemeClr val="tx1"/>
              </a:solidFill>
              <a:latin typeface="Arial" panose="020B0604020202020204" pitchFamily="34" charset="0"/>
              <a:cs typeface="Arial" panose="020B0604020202020204" pitchFamily="34" charset="0"/>
            </a:rPr>
            <a:t>Academic Coaching</a:t>
          </a:r>
        </a:p>
      </dgm:t>
    </dgm:pt>
    <dgm:pt modelId="{CA2C1E29-0B2A-4652-A4D7-F1015D66CCCC}" type="parTrans" cxnId="{C864CED9-068F-43DE-A0CD-9390D2D0F1C2}">
      <dgm:prSet/>
      <dgm:spPr/>
      <dgm:t>
        <a:bodyPr/>
        <a:lstStyle/>
        <a:p>
          <a:endParaRPr lang="en-US"/>
        </a:p>
      </dgm:t>
    </dgm:pt>
    <dgm:pt modelId="{F3103856-AB7D-4241-B9D0-33679D7DDB2A}" type="sibTrans" cxnId="{C864CED9-068F-43DE-A0CD-9390D2D0F1C2}">
      <dgm:prSet/>
      <dgm:spPr/>
      <dgm:t>
        <a:bodyPr/>
        <a:lstStyle/>
        <a:p>
          <a:endParaRPr lang="en-US"/>
        </a:p>
      </dgm:t>
    </dgm:pt>
    <dgm:pt modelId="{DAE5D4A2-0052-4B9D-A372-69A283F59450}">
      <dgm:prSet phldrT="[Text]" custT="1"/>
      <dgm:spPr/>
      <dgm:t>
        <a:bodyPr/>
        <a:lstStyle/>
        <a:p>
          <a:pPr marL="119063" indent="0">
            <a:buFont typeface="Arial" panose="020B0604020202020204" pitchFamily="34" charset="0"/>
            <a:buChar char="•"/>
          </a:pPr>
          <a:r>
            <a:rPr lang="en-US" sz="1400" dirty="0">
              <a:latin typeface="Arial" panose="020B0604020202020204" pitchFamily="34" charset="0"/>
              <a:cs typeface="Arial" panose="020B0604020202020204" pitchFamily="34" charset="0"/>
            </a:rPr>
            <a:t>   By appointment</a:t>
          </a:r>
        </a:p>
      </dgm:t>
    </dgm:pt>
    <dgm:pt modelId="{8EF70D0E-D47B-4AFB-8657-E0DB04B473BC}" type="parTrans" cxnId="{FA66D9EC-753C-4196-94E2-D8C79B618942}">
      <dgm:prSet/>
      <dgm:spPr/>
      <dgm:t>
        <a:bodyPr/>
        <a:lstStyle/>
        <a:p>
          <a:endParaRPr lang="en-US"/>
        </a:p>
      </dgm:t>
    </dgm:pt>
    <dgm:pt modelId="{6D981AEB-1525-40DA-BFEF-64BC93D9EF79}" type="sibTrans" cxnId="{FA66D9EC-753C-4196-94E2-D8C79B618942}">
      <dgm:prSet/>
      <dgm:spPr/>
      <dgm:t>
        <a:bodyPr/>
        <a:lstStyle/>
        <a:p>
          <a:endParaRPr lang="en-US"/>
        </a:p>
      </dgm:t>
    </dgm:pt>
    <dgm:pt modelId="{8E1D9876-B770-4C01-A366-91A798EE9DF5}">
      <dgm:prSet phldrT="[Text]" custT="1"/>
      <dgm:spPr/>
      <dgm:t>
        <a:bodyPr/>
        <a:lstStyle/>
        <a:p>
          <a:pPr marL="119063" indent="0">
            <a:buFont typeface="Arial" panose="020B0604020202020204" pitchFamily="34" charset="0"/>
            <a:buChar char="•"/>
          </a:pPr>
          <a:r>
            <a:rPr lang="en-US" sz="1400" dirty="0">
              <a:latin typeface="Arial" panose="020B0604020202020204" pitchFamily="34" charset="0"/>
              <a:cs typeface="Arial" panose="020B0604020202020204" pitchFamily="34" charset="0"/>
            </a:rPr>
            <a:t>   In person or online via Zoom</a:t>
          </a:r>
        </a:p>
      </dgm:t>
    </dgm:pt>
    <dgm:pt modelId="{576CF2C6-7B44-4319-88EB-ABBC6D59C919}" type="parTrans" cxnId="{D54142B3-9CB8-47B4-B9BF-1CD2341AFAF5}">
      <dgm:prSet/>
      <dgm:spPr/>
      <dgm:t>
        <a:bodyPr/>
        <a:lstStyle/>
        <a:p>
          <a:endParaRPr lang="en-US"/>
        </a:p>
      </dgm:t>
    </dgm:pt>
    <dgm:pt modelId="{E3EF1E54-B9C8-43D3-95CE-1D28363BE905}" type="sibTrans" cxnId="{D54142B3-9CB8-47B4-B9BF-1CD2341AFAF5}">
      <dgm:prSet/>
      <dgm:spPr/>
      <dgm:t>
        <a:bodyPr/>
        <a:lstStyle/>
        <a:p>
          <a:endParaRPr lang="en-US"/>
        </a:p>
      </dgm:t>
    </dgm:pt>
    <dgm:pt modelId="{EAA329D1-38DC-4DF7-993B-ABD24E91A7C2}">
      <dgm:prSet phldrT="[Text]" custT="1"/>
      <dgm:spPr/>
      <dgm:t>
        <a:bodyPr/>
        <a:lstStyle/>
        <a:p>
          <a:pPr marL="228600" indent="-109538">
            <a:buFont typeface="Arial" panose="020B0604020202020204" pitchFamily="34" charset="0"/>
            <a:buChar char="•"/>
          </a:pPr>
          <a:r>
            <a:rPr lang="en-US" sz="11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In-person and online</a:t>
          </a:r>
          <a:endParaRPr lang="en-US" sz="1600" i="0" dirty="0">
            <a:latin typeface="Arial" panose="020B0604020202020204" pitchFamily="34" charset="0"/>
            <a:cs typeface="Arial" panose="020B0604020202020204" pitchFamily="34" charset="0"/>
          </a:endParaRPr>
        </a:p>
      </dgm:t>
    </dgm:pt>
    <dgm:pt modelId="{61C0C893-E863-4C60-8B02-51B16D73ECB9}" type="parTrans" cxnId="{EC547C64-8B09-4A6A-BA6B-9858F77A76E1}">
      <dgm:prSet/>
      <dgm:spPr/>
      <dgm:t>
        <a:bodyPr/>
        <a:lstStyle/>
        <a:p>
          <a:endParaRPr lang="en-US"/>
        </a:p>
      </dgm:t>
    </dgm:pt>
    <dgm:pt modelId="{F52DD9D4-0EFC-4060-A080-D9715C1F80E3}" type="sibTrans" cxnId="{EC547C64-8B09-4A6A-BA6B-9858F77A76E1}">
      <dgm:prSet/>
      <dgm:spPr/>
      <dgm:t>
        <a:bodyPr/>
        <a:lstStyle/>
        <a:p>
          <a:endParaRPr lang="en-US"/>
        </a:p>
      </dgm:t>
    </dgm:pt>
    <dgm:pt modelId="{F6417747-2CAF-4200-9B1F-CCE816B55F40}">
      <dgm:prSet phldrT="[Text]" custT="1"/>
      <dgm:spPr/>
      <dgm:t>
        <a:bodyPr/>
        <a:lstStyle/>
        <a:p>
          <a:pPr marL="228600" indent="-109538">
            <a:buFont typeface="Arial" panose="020B0604020202020204" pitchFamily="34" charset="0"/>
            <a:buChar char="•"/>
          </a:pPr>
          <a:r>
            <a:rPr lang="en-US" sz="1400" dirty="0">
              <a:latin typeface="Arial" panose="020B0604020202020204" pitchFamily="34" charset="0"/>
              <a:cs typeface="Arial" panose="020B0604020202020204" pitchFamily="34" charset="0"/>
            </a:rPr>
            <a:t> Log in through Navigate or visit the 9</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floor of 73 Tremont</a:t>
          </a:r>
        </a:p>
      </dgm:t>
    </dgm:pt>
    <dgm:pt modelId="{EEADD8D9-488A-4384-AC4D-E40CD05E6CAC}" type="parTrans" cxnId="{F68C2842-6D40-4BD2-8F34-810FDB8245B6}">
      <dgm:prSet/>
      <dgm:spPr/>
      <dgm:t>
        <a:bodyPr/>
        <a:lstStyle/>
        <a:p>
          <a:endParaRPr lang="en-US"/>
        </a:p>
      </dgm:t>
    </dgm:pt>
    <dgm:pt modelId="{62255BFA-D621-48FE-BABD-F1F275BA55C4}" type="sibTrans" cxnId="{F68C2842-6D40-4BD2-8F34-810FDB8245B6}">
      <dgm:prSet/>
      <dgm:spPr/>
      <dgm:t>
        <a:bodyPr/>
        <a:lstStyle/>
        <a:p>
          <a:endParaRPr lang="en-US"/>
        </a:p>
      </dgm:t>
    </dgm:pt>
    <dgm:pt modelId="{65BC0A72-7A32-4C01-8596-3FDDD44E8666}">
      <dgm:prSet phldrT="[Text]" custT="1"/>
      <dgm:spPr/>
      <dgm:t>
        <a:bodyPr/>
        <a:lstStyle/>
        <a:p>
          <a:pPr marL="119063" indent="0">
            <a:buFont typeface="Arial" panose="020B0604020202020204" pitchFamily="34" charset="0"/>
            <a:buChar char="•"/>
          </a:pPr>
          <a:r>
            <a:rPr lang="en-US" sz="1200" dirty="0">
              <a:latin typeface="Arial" panose="020B0604020202020204" pitchFamily="34" charset="0"/>
              <a:cs typeface="Arial" panose="020B0604020202020204" pitchFamily="34" charset="0"/>
            </a:rPr>
            <a:t> Previous Topics: reading comprehension; peer conversation; vocab and pronunciation; professional communication </a:t>
          </a:r>
        </a:p>
      </dgm:t>
    </dgm:pt>
    <dgm:pt modelId="{4D9CD086-E31B-43B1-9CFC-19DCD8DA0421}" type="parTrans" cxnId="{7762D202-B9A7-402E-846B-B5D2F8E9F329}">
      <dgm:prSet/>
      <dgm:spPr/>
      <dgm:t>
        <a:bodyPr/>
        <a:lstStyle/>
        <a:p>
          <a:endParaRPr lang="en-US"/>
        </a:p>
      </dgm:t>
    </dgm:pt>
    <dgm:pt modelId="{A3EBD386-F514-4123-99EB-7C6EC5C964CF}" type="sibTrans" cxnId="{7762D202-B9A7-402E-846B-B5D2F8E9F329}">
      <dgm:prSet/>
      <dgm:spPr/>
      <dgm:t>
        <a:bodyPr/>
        <a:lstStyle/>
        <a:p>
          <a:endParaRPr lang="en-US"/>
        </a:p>
      </dgm:t>
    </dgm:pt>
    <dgm:pt modelId="{B92EB8BF-F99B-40A8-9797-54B731EC5F50}">
      <dgm:prSet phldrT="[Text]" custT="1"/>
      <dgm:spPr/>
      <dgm:t>
        <a:bodyPr/>
        <a:lstStyle/>
        <a:p>
          <a:pPr marL="57150" indent="0">
            <a:buNone/>
          </a:pPr>
          <a:endParaRPr lang="en-US" sz="1000">
            <a:latin typeface="Arial" panose="020B0604020202020204" pitchFamily="34" charset="0"/>
            <a:cs typeface="Arial" panose="020B0604020202020204" pitchFamily="34" charset="0"/>
          </a:endParaRPr>
        </a:p>
      </dgm:t>
    </dgm:pt>
    <dgm:pt modelId="{877ED159-90F3-495E-BD61-0847C8A0E1B8}" type="parTrans" cxnId="{D718839E-E2D0-4642-A58D-DF869EF0DA4B}">
      <dgm:prSet/>
      <dgm:spPr/>
      <dgm:t>
        <a:bodyPr/>
        <a:lstStyle/>
        <a:p>
          <a:endParaRPr lang="en-US"/>
        </a:p>
      </dgm:t>
    </dgm:pt>
    <dgm:pt modelId="{11340AD8-7009-479C-A52A-122BDDA2E85B}" type="sibTrans" cxnId="{D718839E-E2D0-4642-A58D-DF869EF0DA4B}">
      <dgm:prSet/>
      <dgm:spPr/>
      <dgm:t>
        <a:bodyPr/>
        <a:lstStyle/>
        <a:p>
          <a:endParaRPr lang="en-US"/>
        </a:p>
      </dgm:t>
    </dgm:pt>
    <dgm:pt modelId="{12CF1F2A-B3F4-49D8-B8D2-3A50BCB72B22}">
      <dgm:prSet phldrT="[Text]" custT="1"/>
      <dgm:spPr/>
      <dgm:t>
        <a:bodyPr/>
        <a:lstStyle/>
        <a:p>
          <a:pPr marL="119063" indent="0">
            <a:buFont typeface="Arial" panose="020B0604020202020204" pitchFamily="34" charset="0"/>
            <a:buChar char="•"/>
          </a:pPr>
          <a:r>
            <a:rPr lang="en-US" sz="1400" dirty="0">
              <a:latin typeface="Arial" panose="020B0604020202020204" pitchFamily="34" charset="0"/>
              <a:cs typeface="Arial" panose="020B0604020202020204" pitchFamily="34" charset="0"/>
            </a:rPr>
            <a:t>   Chat with Orla Downey or learn more </a:t>
          </a:r>
          <a:r>
            <a:rPr lang="en-US" sz="1400" dirty="0">
              <a:latin typeface="Arial" panose="020B0604020202020204" pitchFamily="34" charset="0"/>
              <a:cs typeface="Arial" panose="020B0604020202020204" pitchFamily="34" charset="0"/>
              <a:hlinkClick xmlns:r="http://schemas.openxmlformats.org/officeDocument/2006/relationships" r:id="rId1"/>
            </a:rPr>
            <a:t>here</a:t>
          </a:r>
          <a:endParaRPr lang="en-US" sz="1400" dirty="0">
            <a:latin typeface="Arial" panose="020B0604020202020204" pitchFamily="34" charset="0"/>
            <a:cs typeface="Arial" panose="020B0604020202020204" pitchFamily="34" charset="0"/>
          </a:endParaRPr>
        </a:p>
      </dgm:t>
    </dgm:pt>
    <dgm:pt modelId="{AEAD50A4-E452-423F-B34A-A760E1580235}" type="parTrans" cxnId="{A89574B1-DB59-4D1A-83E2-863DCA70F9AD}">
      <dgm:prSet/>
      <dgm:spPr/>
      <dgm:t>
        <a:bodyPr/>
        <a:lstStyle/>
        <a:p>
          <a:endParaRPr lang="en-US"/>
        </a:p>
      </dgm:t>
    </dgm:pt>
    <dgm:pt modelId="{7893D24F-32EF-40D0-997C-6AE676B87316}" type="sibTrans" cxnId="{A89574B1-DB59-4D1A-83E2-863DCA70F9AD}">
      <dgm:prSet/>
      <dgm:spPr/>
      <dgm:t>
        <a:bodyPr/>
        <a:lstStyle/>
        <a:p>
          <a:endParaRPr lang="en-US"/>
        </a:p>
      </dgm:t>
    </dgm:pt>
    <dgm:pt modelId="{5F0930B4-2F13-41A6-AB2D-BFB63EF3ABAD}">
      <dgm:prSet phldrT="[Text]" custT="1"/>
      <dgm:spPr/>
      <dgm:t>
        <a:bodyPr/>
        <a:lstStyle/>
        <a:p>
          <a:pPr marL="228600" indent="-109538">
            <a:buFont typeface="Arial" panose="020B0604020202020204" pitchFamily="34" charset="0"/>
            <a:buChar char="•"/>
          </a:pPr>
          <a:r>
            <a:rPr lang="en-US" sz="1600" i="0" dirty="0">
              <a:latin typeface="Arial" panose="020B0604020202020204" pitchFamily="34" charset="0"/>
              <a:cs typeface="Arial" panose="020B0604020202020204" pitchFamily="34" charset="0"/>
            </a:rPr>
            <a:t> Interested?  Find out more </a:t>
          </a:r>
          <a:r>
            <a:rPr lang="en-US" sz="1600" i="0" dirty="0">
              <a:latin typeface="Arial" panose="020B0604020202020204" pitchFamily="34" charset="0"/>
              <a:cs typeface="Arial" panose="020B0604020202020204" pitchFamily="34" charset="0"/>
              <a:hlinkClick xmlns:r="http://schemas.openxmlformats.org/officeDocument/2006/relationships" r:id="rId2"/>
            </a:rPr>
            <a:t>here</a:t>
          </a:r>
          <a:endParaRPr lang="en-US" sz="1600" i="0" dirty="0">
            <a:latin typeface="Arial" panose="020B0604020202020204" pitchFamily="34" charset="0"/>
            <a:cs typeface="Arial" panose="020B0604020202020204" pitchFamily="34" charset="0"/>
          </a:endParaRPr>
        </a:p>
      </dgm:t>
    </dgm:pt>
    <dgm:pt modelId="{48F6FE07-E507-46CD-91A4-7F67F38E91C5}" type="parTrans" cxnId="{F5BB61AB-4076-402E-9FD7-587BBDB68E11}">
      <dgm:prSet/>
      <dgm:spPr/>
      <dgm:t>
        <a:bodyPr/>
        <a:lstStyle/>
        <a:p>
          <a:endParaRPr lang="en-US"/>
        </a:p>
      </dgm:t>
    </dgm:pt>
    <dgm:pt modelId="{C108F5FF-B73E-459B-BA1D-4E884F9E9D00}" type="sibTrans" cxnId="{F5BB61AB-4076-402E-9FD7-587BBDB68E11}">
      <dgm:prSet/>
      <dgm:spPr/>
      <dgm:t>
        <a:bodyPr/>
        <a:lstStyle/>
        <a:p>
          <a:endParaRPr lang="en-US"/>
        </a:p>
      </dgm:t>
    </dgm:pt>
    <dgm:pt modelId="{35D89D64-8D15-41EE-A4EE-D546885DEF76}">
      <dgm:prSet phldrT="[Text]" custT="1"/>
      <dgm:spPr/>
      <dgm:t>
        <a:bodyPr/>
        <a:lstStyle/>
        <a:p>
          <a:pPr marL="228600" indent="-109538">
            <a:buFont typeface="Arial" panose="020B0604020202020204" pitchFamily="34" charset="0"/>
            <a:buChar char="•"/>
          </a:pPr>
          <a:r>
            <a:rPr lang="en-US" sz="1600" i="0" dirty="0">
              <a:latin typeface="Arial" panose="020B0604020202020204" pitchFamily="34" charset="0"/>
              <a:cs typeface="Arial" panose="020B0604020202020204" pitchFamily="34" charset="0"/>
            </a:rPr>
            <a:t> Click </a:t>
          </a:r>
          <a:r>
            <a:rPr lang="en-US" sz="1600" i="0" dirty="0">
              <a:latin typeface="Arial" panose="020B0604020202020204" pitchFamily="34" charset="0"/>
              <a:cs typeface="Arial" panose="020B0604020202020204" pitchFamily="34" charset="0"/>
              <a:hlinkClick xmlns:r="http://schemas.openxmlformats.org/officeDocument/2006/relationships" r:id="rId3"/>
            </a:rPr>
            <a:t>here</a:t>
          </a:r>
          <a:r>
            <a:rPr lang="en-US" sz="1600" i="0" dirty="0">
              <a:latin typeface="Arial" panose="020B0604020202020204" pitchFamily="34" charset="0"/>
              <a:cs typeface="Arial" panose="020B0604020202020204" pitchFamily="34" charset="0"/>
            </a:rPr>
            <a:t> to learn how </a:t>
          </a:r>
          <a:r>
            <a:rPr lang="en-US" sz="1600" dirty="0">
              <a:latin typeface="Arial" panose="020B0604020202020204" pitchFamily="34" charset="0"/>
              <a:cs typeface="Arial" panose="020B0604020202020204" pitchFamily="34" charset="0"/>
            </a:rPr>
            <a:t>to be a better writer</a:t>
          </a:r>
        </a:p>
      </dgm:t>
    </dgm:pt>
    <dgm:pt modelId="{EB9802E5-866D-48FB-9A35-D0EBA370CB69}" type="parTrans" cxnId="{4B6EF620-46DC-4B49-B528-A7E147444134}">
      <dgm:prSet/>
      <dgm:spPr/>
      <dgm:t>
        <a:bodyPr/>
        <a:lstStyle/>
        <a:p>
          <a:endParaRPr lang="en-US"/>
        </a:p>
      </dgm:t>
    </dgm:pt>
    <dgm:pt modelId="{69F31E60-AC7C-42CA-95D0-A0CAF06ED0CA}" type="sibTrans" cxnId="{4B6EF620-46DC-4B49-B528-A7E147444134}">
      <dgm:prSet/>
      <dgm:spPr/>
      <dgm:t>
        <a:bodyPr/>
        <a:lstStyle/>
        <a:p>
          <a:endParaRPr lang="en-US"/>
        </a:p>
      </dgm:t>
    </dgm:pt>
    <dgm:pt modelId="{70ACA199-B42C-4807-98DD-430B1318FDCE}">
      <dgm:prSet/>
      <dgm:spPr/>
      <dgm:t>
        <a:bodyPr/>
        <a:lstStyle/>
        <a:p>
          <a:endParaRPr lang="en-US"/>
        </a:p>
      </dgm:t>
    </dgm:pt>
    <dgm:pt modelId="{05962D2F-1983-45DE-8282-3CB2978BD28D}" type="parTrans" cxnId="{4DC94B64-C934-4086-A07E-7415AF900AF7}">
      <dgm:prSet/>
      <dgm:spPr/>
      <dgm:t>
        <a:bodyPr/>
        <a:lstStyle/>
        <a:p>
          <a:endParaRPr lang="en-US"/>
        </a:p>
      </dgm:t>
    </dgm:pt>
    <dgm:pt modelId="{F6B6B372-0AC0-4CFA-932E-027D3E4A8FD3}" type="sibTrans" cxnId="{4DC94B64-C934-4086-A07E-7415AF900AF7}">
      <dgm:prSet/>
      <dgm:spPr/>
      <dgm:t>
        <a:bodyPr/>
        <a:lstStyle/>
        <a:p>
          <a:endParaRPr lang="en-US"/>
        </a:p>
      </dgm:t>
    </dgm:pt>
    <dgm:pt modelId="{7325921C-E39B-4D3A-AFF3-BFAD950BD611}" type="pres">
      <dgm:prSet presAssocID="{4295C7B8-E619-4C37-8549-648FD3EDC2B3}" presName="Name0" presStyleCnt="0">
        <dgm:presLayoutVars>
          <dgm:dir/>
          <dgm:animLvl val="lvl"/>
          <dgm:resizeHandles/>
        </dgm:presLayoutVars>
      </dgm:prSet>
      <dgm:spPr/>
    </dgm:pt>
    <dgm:pt modelId="{662F703B-08E0-478C-9A7F-221E2C7BCEF1}" type="pres">
      <dgm:prSet presAssocID="{9436147A-FDDE-4067-8999-A0E9628C04C4}" presName="linNode" presStyleCnt="0"/>
      <dgm:spPr/>
    </dgm:pt>
    <dgm:pt modelId="{B430D67A-E803-41ED-8D6C-4AC475A80D5A}" type="pres">
      <dgm:prSet presAssocID="{9436147A-FDDE-4067-8999-A0E9628C04C4}" presName="parentShp" presStyleLbl="node1" presStyleIdx="0" presStyleCnt="6" custScaleY="55744" custLinFactNeighborY="7815">
        <dgm:presLayoutVars>
          <dgm:bulletEnabled val="1"/>
        </dgm:presLayoutVars>
      </dgm:prSet>
      <dgm:spPr/>
    </dgm:pt>
    <dgm:pt modelId="{223476CF-0179-47BA-89C8-A37DD4FA7E16}" type="pres">
      <dgm:prSet presAssocID="{9436147A-FDDE-4067-8999-A0E9628C04C4}" presName="childShp" presStyleLbl="bgAccFollowNode1" presStyleIdx="0" presStyleCnt="6" custScaleY="43762" custLinFactNeighborX="0" custLinFactNeighborY="9672">
        <dgm:presLayoutVars>
          <dgm:bulletEnabled val="1"/>
        </dgm:presLayoutVars>
      </dgm:prSet>
      <dgm:spPr/>
    </dgm:pt>
    <dgm:pt modelId="{46EBF95E-C2FC-47B0-B9B3-202F7012CA5B}" type="pres">
      <dgm:prSet presAssocID="{55FAC789-C891-4EC9-B443-40396A3C69A9}" presName="spacing" presStyleCnt="0"/>
      <dgm:spPr/>
    </dgm:pt>
    <dgm:pt modelId="{36F8F181-F6F2-4B2A-90D3-9095D58A845B}" type="pres">
      <dgm:prSet presAssocID="{C9F221C2-AD3C-4662-9734-C44B9B97DDB7}" presName="linNode" presStyleCnt="0"/>
      <dgm:spPr/>
    </dgm:pt>
    <dgm:pt modelId="{48C12718-519D-470E-A4E3-45E987F495AD}" type="pres">
      <dgm:prSet presAssocID="{C9F221C2-AD3C-4662-9734-C44B9B97DDB7}" presName="parentShp" presStyleLbl="node1" presStyleIdx="1" presStyleCnt="6" custScaleX="100971" custScaleY="68692" custLinFactNeighborX="98" custLinFactNeighborY="-3960">
        <dgm:presLayoutVars>
          <dgm:bulletEnabled val="1"/>
        </dgm:presLayoutVars>
      </dgm:prSet>
      <dgm:spPr/>
    </dgm:pt>
    <dgm:pt modelId="{5D5FF5B1-DBB1-42B6-8F42-1AA8F1A99D2B}" type="pres">
      <dgm:prSet presAssocID="{C9F221C2-AD3C-4662-9734-C44B9B97DDB7}" presName="childShp" presStyleLbl="bgAccFollowNode1" presStyleIdx="1" presStyleCnt="6" custScaleY="82485" custLinFactNeighborX="5" custLinFactNeighborY="-980">
        <dgm:presLayoutVars>
          <dgm:bulletEnabled val="1"/>
        </dgm:presLayoutVars>
      </dgm:prSet>
      <dgm:spPr/>
    </dgm:pt>
    <dgm:pt modelId="{039C61BF-C124-4419-8C9E-EFCCF2519E59}" type="pres">
      <dgm:prSet presAssocID="{DD08A0FC-A013-4B84-AC0A-BD9CCE2DDF1B}" presName="spacing" presStyleCnt="0"/>
      <dgm:spPr/>
    </dgm:pt>
    <dgm:pt modelId="{F4B0D89C-20EF-4B58-AE38-4820BA1F272B}" type="pres">
      <dgm:prSet presAssocID="{81478CA4-2367-40BF-BF87-63E4114A4003}" presName="linNode" presStyleCnt="0"/>
      <dgm:spPr/>
    </dgm:pt>
    <dgm:pt modelId="{3A622B95-E895-4059-ADAE-EE5C31A872EE}" type="pres">
      <dgm:prSet presAssocID="{81478CA4-2367-40BF-BF87-63E4114A4003}" presName="parentShp" presStyleLbl="node1" presStyleIdx="2" presStyleCnt="6" custScaleY="81442" custLinFactNeighborY="-12439">
        <dgm:presLayoutVars>
          <dgm:bulletEnabled val="1"/>
        </dgm:presLayoutVars>
      </dgm:prSet>
      <dgm:spPr/>
    </dgm:pt>
    <dgm:pt modelId="{3B999F2C-94D1-49B9-8A94-0300E7702D8D}" type="pres">
      <dgm:prSet presAssocID="{81478CA4-2367-40BF-BF87-63E4114A4003}" presName="childShp" presStyleLbl="bgAccFollowNode1" presStyleIdx="2" presStyleCnt="6" custScaleY="76864" custLinFactNeighborX="0" custLinFactNeighborY="-11123">
        <dgm:presLayoutVars>
          <dgm:bulletEnabled val="1"/>
        </dgm:presLayoutVars>
      </dgm:prSet>
      <dgm:spPr/>
    </dgm:pt>
    <dgm:pt modelId="{DA42CCAB-765E-4938-B56F-802F85258B58}" type="pres">
      <dgm:prSet presAssocID="{52671805-6341-4668-9F83-42C35D0F8B28}" presName="spacing" presStyleCnt="0"/>
      <dgm:spPr/>
    </dgm:pt>
    <dgm:pt modelId="{32E9A2AC-849B-4CE9-9C1E-49105BA69659}" type="pres">
      <dgm:prSet presAssocID="{67E10889-03DC-4175-BF1D-6F92A222D5F8}" presName="linNode" presStyleCnt="0"/>
      <dgm:spPr/>
    </dgm:pt>
    <dgm:pt modelId="{52088CF1-C6A1-4938-89A2-22A6EEB81CF4}" type="pres">
      <dgm:prSet presAssocID="{67E10889-03DC-4175-BF1D-6F92A222D5F8}" presName="parentShp" presStyleLbl="node1" presStyleIdx="3" presStyleCnt="6" custScaleX="99515" custScaleY="65619" custLinFactNeighborX="-162" custLinFactNeighborY="57917">
        <dgm:presLayoutVars>
          <dgm:bulletEnabled val="1"/>
        </dgm:presLayoutVars>
      </dgm:prSet>
      <dgm:spPr/>
    </dgm:pt>
    <dgm:pt modelId="{A10EA1FF-9DAD-4279-8EB2-4689167DAD7B}" type="pres">
      <dgm:prSet presAssocID="{67E10889-03DC-4175-BF1D-6F92A222D5F8}" presName="childShp" presStyleLbl="bgAccFollowNode1" presStyleIdx="3" presStyleCnt="6" custScaleY="68058" custLinFactNeighborX="971" custLinFactNeighborY="54741">
        <dgm:presLayoutVars>
          <dgm:bulletEnabled val="1"/>
        </dgm:presLayoutVars>
      </dgm:prSet>
      <dgm:spPr/>
    </dgm:pt>
    <dgm:pt modelId="{3E9810ED-7A4D-4340-9600-64A04861DBFC}" type="pres">
      <dgm:prSet presAssocID="{F3103856-AB7D-4241-B9D0-33679D7DDB2A}" presName="spacing" presStyleCnt="0"/>
      <dgm:spPr/>
    </dgm:pt>
    <dgm:pt modelId="{6B89A3A0-2EC2-46AC-80EA-F8BB658BA077}" type="pres">
      <dgm:prSet presAssocID="{2930AAF4-75A4-4D48-B16E-2AB05F6E0659}" presName="linNode" presStyleCnt="0"/>
      <dgm:spPr/>
    </dgm:pt>
    <dgm:pt modelId="{E5253831-CDD1-4D01-94DC-50E4EB91D9DB}" type="pres">
      <dgm:prSet presAssocID="{2930AAF4-75A4-4D48-B16E-2AB05F6E0659}" presName="parentShp" presStyleLbl="node1" presStyleIdx="4" presStyleCnt="6" custScaleY="68748" custLinFactNeighborX="485" custLinFactNeighborY="-96811">
        <dgm:presLayoutVars>
          <dgm:bulletEnabled val="1"/>
        </dgm:presLayoutVars>
      </dgm:prSet>
      <dgm:spPr/>
    </dgm:pt>
    <dgm:pt modelId="{5059BFE3-9ED2-4F9E-9AAA-84A83D226961}" type="pres">
      <dgm:prSet presAssocID="{2930AAF4-75A4-4D48-B16E-2AB05F6E0659}" presName="childShp" presStyleLbl="bgAccFollowNode1" presStyleIdx="4" presStyleCnt="6" custScaleY="73249" custLinFactNeighborX="5340" custLinFactNeighborY="-99151">
        <dgm:presLayoutVars>
          <dgm:bulletEnabled val="1"/>
        </dgm:presLayoutVars>
      </dgm:prSet>
      <dgm:spPr/>
    </dgm:pt>
    <dgm:pt modelId="{CD179DB7-9EA4-40AF-B760-B810A20FD12C}" type="pres">
      <dgm:prSet presAssocID="{9C09EA9F-1FDA-4A07-9270-2110567583FB}" presName="spacing" presStyleCnt="0"/>
      <dgm:spPr/>
    </dgm:pt>
    <dgm:pt modelId="{2D3FBAAE-4695-43F8-A62E-BFAE017A9A04}" type="pres">
      <dgm:prSet presAssocID="{70ACA199-B42C-4807-98DD-430B1318FDCE}" presName="linNode" presStyleCnt="0"/>
      <dgm:spPr/>
    </dgm:pt>
    <dgm:pt modelId="{5A47878B-00B5-49BE-ABFF-D75A29798C0D}" type="pres">
      <dgm:prSet presAssocID="{70ACA199-B42C-4807-98DD-430B1318FDCE}" presName="parentShp" presStyleLbl="node1" presStyleIdx="5" presStyleCnt="6" custScaleY="71865" custLinFactNeighborX="243" custLinFactNeighborY="-26442">
        <dgm:presLayoutVars>
          <dgm:bulletEnabled val="1"/>
        </dgm:presLayoutVars>
      </dgm:prSet>
      <dgm:spPr/>
    </dgm:pt>
    <dgm:pt modelId="{C84C217A-35EC-450F-8625-08C2E904FCC4}" type="pres">
      <dgm:prSet presAssocID="{70ACA199-B42C-4807-98DD-430B1318FDCE}" presName="childShp" presStyleLbl="bgAccFollowNode1" presStyleIdx="5" presStyleCnt="6" custScaleY="66828" custLinFactNeighborX="0" custLinFactNeighborY="-29800">
        <dgm:presLayoutVars>
          <dgm:bulletEnabled val="1"/>
        </dgm:presLayoutVars>
      </dgm:prSet>
      <dgm:spPr/>
    </dgm:pt>
  </dgm:ptLst>
  <dgm:cxnLst>
    <dgm:cxn modelId="{06E83602-AE07-4DD7-BD66-05C113C6D7BD}" type="presOf" srcId="{48B3EECB-3CBB-4C0D-B2F3-F75CB752C8AD}" destId="{3B999F2C-94D1-49B9-8A94-0300E7702D8D}" srcOrd="0" destOrd="0" presId="urn:microsoft.com/office/officeart/2005/8/layout/vList6"/>
    <dgm:cxn modelId="{7762D202-B9A7-402E-846B-B5D2F8E9F329}" srcId="{C9F221C2-AD3C-4662-9734-C44B9B97DDB7}" destId="{65BC0A72-7A32-4C01-8596-3FDDD44E8666}" srcOrd="2" destOrd="0" parTransId="{4D9CD086-E31B-43B1-9CFC-19DCD8DA0421}" sibTransId="{A3EBD386-F514-4123-99EB-7C6EC5C964CF}"/>
    <dgm:cxn modelId="{849DF108-B250-49AF-9C9E-81315EB7A6A1}" type="presOf" srcId="{35D89D64-8D15-41EE-A4EE-D546885DEF76}" destId="{5059BFE3-9ED2-4F9E-9AAA-84A83D226961}" srcOrd="0" destOrd="2" presId="urn:microsoft.com/office/officeart/2005/8/layout/vList6"/>
    <dgm:cxn modelId="{178F0919-EA13-4F43-BF02-16BC93315CF3}" type="presOf" srcId="{EAA329D1-38DC-4DF7-993B-ABD24E91A7C2}" destId="{5059BFE3-9ED2-4F9E-9AAA-84A83D226961}" srcOrd="0" destOrd="0" presId="urn:microsoft.com/office/officeart/2005/8/layout/vList6"/>
    <dgm:cxn modelId="{3AA21C1B-15C1-41AF-86EC-9938B5238997}" srcId="{81478CA4-2367-40BF-BF87-63E4114A4003}" destId="{2BE59DB6-ABA4-4DB7-9DCE-73FB7185A844}" srcOrd="1" destOrd="0" parTransId="{58B08754-8F99-4779-BA9C-90103CAB5A88}" sibTransId="{6D66C137-00CE-4910-B185-9E14B27E25DC}"/>
    <dgm:cxn modelId="{4B6EF620-46DC-4B49-B528-A7E147444134}" srcId="{2930AAF4-75A4-4D48-B16E-2AB05F6E0659}" destId="{35D89D64-8D15-41EE-A4EE-D546885DEF76}" srcOrd="2" destOrd="0" parTransId="{EB9802E5-866D-48FB-9A35-D0EBA370CB69}" sibTransId="{69F31E60-AC7C-42CA-95D0-A0CAF06ED0CA}"/>
    <dgm:cxn modelId="{344F2A2A-4CE3-4A0A-9F8B-6F8FC686365C}" type="presOf" srcId="{2930AAF4-75A4-4D48-B16E-2AB05F6E0659}" destId="{E5253831-CDD1-4D01-94DC-50E4EB91D9DB}" srcOrd="0" destOrd="0" presId="urn:microsoft.com/office/officeart/2005/8/layout/vList6"/>
    <dgm:cxn modelId="{8ABEC62F-99B1-44E5-A179-25526FA63AE2}" type="presOf" srcId="{2BE59DB6-ABA4-4DB7-9DCE-73FB7185A844}" destId="{3B999F2C-94D1-49B9-8A94-0300E7702D8D}" srcOrd="0" destOrd="1" presId="urn:microsoft.com/office/officeart/2005/8/layout/vList6"/>
    <dgm:cxn modelId="{136A6634-B8BD-4ABD-AC96-809D80084E45}" type="presOf" srcId="{81478CA4-2367-40BF-BF87-63E4114A4003}" destId="{3A622B95-E895-4059-ADAE-EE5C31A872EE}" srcOrd="0" destOrd="0" presId="urn:microsoft.com/office/officeart/2005/8/layout/vList6"/>
    <dgm:cxn modelId="{7BE3063F-E652-49C0-A00F-42C6AF50544D}" srcId="{81478CA4-2367-40BF-BF87-63E4114A4003}" destId="{48B3EECB-3CBB-4C0D-B2F3-F75CB752C8AD}" srcOrd="0" destOrd="0" parTransId="{B6AB2163-B29E-469E-A14D-A597A8CE8B41}" sibTransId="{0581B921-9387-4440-92B9-6A22EE0E63CE}"/>
    <dgm:cxn modelId="{E6CBD45F-B80B-4F38-8703-D59C66D58B58}" type="presOf" srcId="{5F0930B4-2F13-41A6-AB2D-BFB63EF3ABAD}" destId="{5059BFE3-9ED2-4F9E-9AAA-84A83D226961}" srcOrd="0" destOrd="1" presId="urn:microsoft.com/office/officeart/2005/8/layout/vList6"/>
    <dgm:cxn modelId="{90AE4260-247D-43C4-A2DC-B48B0683303F}" type="presOf" srcId="{B92EB8BF-F99B-40A8-9797-54B731EC5F50}" destId="{A10EA1FF-9DAD-4279-8EB2-4689167DAD7B}" srcOrd="0" destOrd="3" presId="urn:microsoft.com/office/officeart/2005/8/layout/vList6"/>
    <dgm:cxn modelId="{F68C2842-6D40-4BD2-8F34-810FDB8245B6}" srcId="{81478CA4-2367-40BF-BF87-63E4114A4003}" destId="{F6417747-2CAF-4200-9B1F-CCE816B55F40}" srcOrd="2" destOrd="0" parTransId="{EEADD8D9-488A-4384-AC4D-E40CD05E6CAC}" sibTransId="{62255BFA-D621-48FE-BABD-F1F275BA55C4}"/>
    <dgm:cxn modelId="{4DC94B64-C934-4086-A07E-7415AF900AF7}" srcId="{4295C7B8-E619-4C37-8549-648FD3EDC2B3}" destId="{70ACA199-B42C-4807-98DD-430B1318FDCE}" srcOrd="5" destOrd="0" parTransId="{05962D2F-1983-45DE-8282-3CB2978BD28D}" sibTransId="{F6B6B372-0AC0-4CFA-932E-027D3E4A8FD3}"/>
    <dgm:cxn modelId="{EC547C64-8B09-4A6A-BA6B-9858F77A76E1}" srcId="{2930AAF4-75A4-4D48-B16E-2AB05F6E0659}" destId="{EAA329D1-38DC-4DF7-993B-ABD24E91A7C2}" srcOrd="0" destOrd="0" parTransId="{61C0C893-E863-4C60-8B02-51B16D73ECB9}" sibTransId="{F52DD9D4-0EFC-4060-A080-D9715C1F80E3}"/>
    <dgm:cxn modelId="{EC336C70-EB6D-4D85-98FA-BE63BBD186EE}" type="presOf" srcId="{F6417747-2CAF-4200-9B1F-CCE816B55F40}" destId="{3B999F2C-94D1-49B9-8A94-0300E7702D8D}" srcOrd="0" destOrd="2" presId="urn:microsoft.com/office/officeart/2005/8/layout/vList6"/>
    <dgm:cxn modelId="{4234F655-5DAE-4021-923E-3D6897461E7D}" type="presOf" srcId="{67E10889-03DC-4175-BF1D-6F92A222D5F8}" destId="{52088CF1-C6A1-4938-89A2-22A6EEB81CF4}" srcOrd="0" destOrd="0" presId="urn:microsoft.com/office/officeart/2005/8/layout/vList6"/>
    <dgm:cxn modelId="{402F8C76-9D32-4BE6-AA2E-1D65A79351B7}" srcId="{4295C7B8-E619-4C37-8549-648FD3EDC2B3}" destId="{9436147A-FDDE-4067-8999-A0E9628C04C4}" srcOrd="0" destOrd="0" parTransId="{7952846B-50BC-4097-9AA0-88508A6F378A}" sibTransId="{55FAC789-C891-4EC9-B443-40396A3C69A9}"/>
    <dgm:cxn modelId="{4963498E-D7F3-456C-B8F1-42C9207CC300}" type="presOf" srcId="{70ACA199-B42C-4807-98DD-430B1318FDCE}" destId="{5A47878B-00B5-49BE-ABFF-D75A29798C0D}" srcOrd="0" destOrd="0" presId="urn:microsoft.com/office/officeart/2005/8/layout/vList6"/>
    <dgm:cxn modelId="{81755492-D69F-4CDF-A0C2-61CC1A33D189}" srcId="{4295C7B8-E619-4C37-8549-648FD3EDC2B3}" destId="{81478CA4-2367-40BF-BF87-63E4114A4003}" srcOrd="2" destOrd="0" parTransId="{989246EC-0E12-4555-BAB8-B624EDD252DA}" sibTransId="{52671805-6341-4668-9F83-42C35D0F8B28}"/>
    <dgm:cxn modelId="{4031F894-F0E5-4954-ACBA-FB5AF33FB7B2}" type="presOf" srcId="{5739C921-BD98-4B85-9DF5-5B09DA2791B5}" destId="{223476CF-0179-47BA-89C8-A37DD4FA7E16}" srcOrd="0" destOrd="0" presId="urn:microsoft.com/office/officeart/2005/8/layout/vList6"/>
    <dgm:cxn modelId="{F73B0B9A-0636-4A87-AD71-3435849FEB94}" type="presOf" srcId="{DAE5D4A2-0052-4B9D-A372-69A283F59450}" destId="{A10EA1FF-9DAD-4279-8EB2-4689167DAD7B}" srcOrd="0" destOrd="0" presId="urn:microsoft.com/office/officeart/2005/8/layout/vList6"/>
    <dgm:cxn modelId="{D718839E-E2D0-4642-A58D-DF869EF0DA4B}" srcId="{67E10889-03DC-4175-BF1D-6F92A222D5F8}" destId="{B92EB8BF-F99B-40A8-9797-54B731EC5F50}" srcOrd="3" destOrd="0" parTransId="{877ED159-90F3-495E-BD61-0847C8A0E1B8}" sibTransId="{11340AD8-7009-479C-A52A-122BDDA2E85B}"/>
    <dgm:cxn modelId="{01E7C1A1-BC92-43DC-88A4-24458E418674}" type="presOf" srcId="{1EAFFFBE-F518-4318-A718-557AA64F5723}" destId="{5D5FF5B1-DBB1-42B6-8F42-1AA8F1A99D2B}" srcOrd="0" destOrd="1" presId="urn:microsoft.com/office/officeart/2005/8/layout/vList6"/>
    <dgm:cxn modelId="{F5BB61AB-4076-402E-9FD7-587BBDB68E11}" srcId="{2930AAF4-75A4-4D48-B16E-2AB05F6E0659}" destId="{5F0930B4-2F13-41A6-AB2D-BFB63EF3ABAD}" srcOrd="1" destOrd="0" parTransId="{48F6FE07-E507-46CD-91A4-7F67F38E91C5}" sibTransId="{C108F5FF-B73E-459B-BA1D-4E884F9E9D00}"/>
    <dgm:cxn modelId="{A89574B1-DB59-4D1A-83E2-863DCA70F9AD}" srcId="{67E10889-03DC-4175-BF1D-6F92A222D5F8}" destId="{12CF1F2A-B3F4-49D8-B8D2-3A50BCB72B22}" srcOrd="2" destOrd="0" parTransId="{AEAD50A4-E452-423F-B34A-A760E1580235}" sibTransId="{7893D24F-32EF-40D0-997C-6AE676B87316}"/>
    <dgm:cxn modelId="{667CEAB1-45D3-470F-965A-6537E349435B}" srcId="{9436147A-FDDE-4067-8999-A0E9628C04C4}" destId="{5739C921-BD98-4B85-9DF5-5B09DA2791B5}" srcOrd="0" destOrd="0" parTransId="{D510CFD2-5449-4196-84DA-9635FBEC97DB}" sibTransId="{896DAC09-2AC2-41EB-9FD1-F728F05A0B73}"/>
    <dgm:cxn modelId="{D54142B3-9CB8-47B4-B9BF-1CD2341AFAF5}" srcId="{67E10889-03DC-4175-BF1D-6F92A222D5F8}" destId="{8E1D9876-B770-4C01-A366-91A798EE9DF5}" srcOrd="1" destOrd="0" parTransId="{576CF2C6-7B44-4319-88EB-ABBC6D59C919}" sibTransId="{E3EF1E54-B9C8-43D3-95CE-1D28363BE905}"/>
    <dgm:cxn modelId="{A5549CB9-40BC-419D-8CDE-DF6C6A581E1C}" type="presOf" srcId="{8E1D9876-B770-4C01-A366-91A798EE9DF5}" destId="{A10EA1FF-9DAD-4279-8EB2-4689167DAD7B}" srcOrd="0" destOrd="1" presId="urn:microsoft.com/office/officeart/2005/8/layout/vList6"/>
    <dgm:cxn modelId="{CD6EC3B9-E354-4340-A620-38165CF979E2}" srcId="{C9F221C2-AD3C-4662-9734-C44B9B97DDB7}" destId="{B2690EDA-8DEF-4AA7-9821-B5A314EA8C13}" srcOrd="0" destOrd="0" parTransId="{7F532D58-1139-4E7F-BD01-78ED83989817}" sibTransId="{E7532F9F-3F42-4C75-8AB5-0291ACC3DF9A}"/>
    <dgm:cxn modelId="{1FACD5C0-DBBF-43C8-AECA-C1D112F468E6}" type="presOf" srcId="{12CF1F2A-B3F4-49D8-B8D2-3A50BCB72B22}" destId="{A10EA1FF-9DAD-4279-8EB2-4689167DAD7B}" srcOrd="0" destOrd="2" presId="urn:microsoft.com/office/officeart/2005/8/layout/vList6"/>
    <dgm:cxn modelId="{308406C1-E98E-4FB0-B9A4-C016D5E6077E}" srcId="{4295C7B8-E619-4C37-8549-648FD3EDC2B3}" destId="{C9F221C2-AD3C-4662-9734-C44B9B97DDB7}" srcOrd="1" destOrd="0" parTransId="{385824D3-56BC-425C-AECE-2BE85CE57627}" sibTransId="{DD08A0FC-A013-4B84-AC0A-BD9CCE2DDF1B}"/>
    <dgm:cxn modelId="{457CB7D3-122A-4455-BF7C-58EB23F47091}" srcId="{C9F221C2-AD3C-4662-9734-C44B9B97DDB7}" destId="{1EAFFFBE-F518-4318-A718-557AA64F5723}" srcOrd="1" destOrd="0" parTransId="{B2F9E9D0-0D78-4516-A72F-081F838489B7}" sibTransId="{B2280201-2684-4625-BCB5-47DB90EF34D9}"/>
    <dgm:cxn modelId="{3F301DD5-4528-4CE9-A02D-70BAF7CBD81C}" type="presOf" srcId="{65BC0A72-7A32-4C01-8596-3FDDD44E8666}" destId="{5D5FF5B1-DBB1-42B6-8F42-1AA8F1A99D2B}" srcOrd="0" destOrd="2" presId="urn:microsoft.com/office/officeart/2005/8/layout/vList6"/>
    <dgm:cxn modelId="{C864CED9-068F-43DE-A0CD-9390D2D0F1C2}" srcId="{4295C7B8-E619-4C37-8549-648FD3EDC2B3}" destId="{67E10889-03DC-4175-BF1D-6F92A222D5F8}" srcOrd="3" destOrd="0" parTransId="{CA2C1E29-0B2A-4652-A4D7-F1015D66CCCC}" sibTransId="{F3103856-AB7D-4241-B9D0-33679D7DDB2A}"/>
    <dgm:cxn modelId="{1963E5DD-A70B-4034-A056-B661F247DF1A}" type="presOf" srcId="{4295C7B8-E619-4C37-8549-648FD3EDC2B3}" destId="{7325921C-E39B-4D3A-AFF3-BFAD950BD611}" srcOrd="0" destOrd="0" presId="urn:microsoft.com/office/officeart/2005/8/layout/vList6"/>
    <dgm:cxn modelId="{120A46E1-3575-4463-B495-61DB461A119D}" type="presOf" srcId="{C9F221C2-AD3C-4662-9734-C44B9B97DDB7}" destId="{48C12718-519D-470E-A4E3-45E987F495AD}" srcOrd="0" destOrd="0" presId="urn:microsoft.com/office/officeart/2005/8/layout/vList6"/>
    <dgm:cxn modelId="{5CB0FAE3-BB32-4480-85A3-7E84B7C04B27}" type="presOf" srcId="{9436147A-FDDE-4067-8999-A0E9628C04C4}" destId="{B430D67A-E803-41ED-8D6C-4AC475A80D5A}" srcOrd="0" destOrd="0" presId="urn:microsoft.com/office/officeart/2005/8/layout/vList6"/>
    <dgm:cxn modelId="{FA66D9EC-753C-4196-94E2-D8C79B618942}" srcId="{67E10889-03DC-4175-BF1D-6F92A222D5F8}" destId="{DAE5D4A2-0052-4B9D-A372-69A283F59450}" srcOrd="0" destOrd="0" parTransId="{8EF70D0E-D47B-4AFB-8657-E0DB04B473BC}" sibTransId="{6D981AEB-1525-40DA-BFEF-64BC93D9EF79}"/>
    <dgm:cxn modelId="{16306FF4-74D1-4AD3-A5E6-A5C7738E47FF}" srcId="{4295C7B8-E619-4C37-8549-648FD3EDC2B3}" destId="{2930AAF4-75A4-4D48-B16E-2AB05F6E0659}" srcOrd="4" destOrd="0" parTransId="{6C6A5C65-DDD1-42F1-8A85-3632EF4A0D14}" sibTransId="{9C09EA9F-1FDA-4A07-9270-2110567583FB}"/>
    <dgm:cxn modelId="{EE45AEFA-84E1-42BF-95C9-53CF3846D1D2}" type="presOf" srcId="{B2690EDA-8DEF-4AA7-9821-B5A314EA8C13}" destId="{5D5FF5B1-DBB1-42B6-8F42-1AA8F1A99D2B}" srcOrd="0" destOrd="0" presId="urn:microsoft.com/office/officeart/2005/8/layout/vList6"/>
    <dgm:cxn modelId="{9E04ECEA-A2A4-4BF8-955B-69B0475565FD}" type="presParOf" srcId="{7325921C-E39B-4D3A-AFF3-BFAD950BD611}" destId="{662F703B-08E0-478C-9A7F-221E2C7BCEF1}" srcOrd="0" destOrd="0" presId="urn:microsoft.com/office/officeart/2005/8/layout/vList6"/>
    <dgm:cxn modelId="{A5DE03E9-D2BB-4788-806C-0FCD5D8485F2}" type="presParOf" srcId="{662F703B-08E0-478C-9A7F-221E2C7BCEF1}" destId="{B430D67A-E803-41ED-8D6C-4AC475A80D5A}" srcOrd="0" destOrd="0" presId="urn:microsoft.com/office/officeart/2005/8/layout/vList6"/>
    <dgm:cxn modelId="{5AB4030F-979A-4FC7-82AB-CF7FBB4C24A0}" type="presParOf" srcId="{662F703B-08E0-478C-9A7F-221E2C7BCEF1}" destId="{223476CF-0179-47BA-89C8-A37DD4FA7E16}" srcOrd="1" destOrd="0" presId="urn:microsoft.com/office/officeart/2005/8/layout/vList6"/>
    <dgm:cxn modelId="{75BF3244-D3C8-40C9-9C97-61FDFB5D03E7}" type="presParOf" srcId="{7325921C-E39B-4D3A-AFF3-BFAD950BD611}" destId="{46EBF95E-C2FC-47B0-B9B3-202F7012CA5B}" srcOrd="1" destOrd="0" presId="urn:microsoft.com/office/officeart/2005/8/layout/vList6"/>
    <dgm:cxn modelId="{758168AB-599B-4275-A512-4B9979D05502}" type="presParOf" srcId="{7325921C-E39B-4D3A-AFF3-BFAD950BD611}" destId="{36F8F181-F6F2-4B2A-90D3-9095D58A845B}" srcOrd="2" destOrd="0" presId="urn:microsoft.com/office/officeart/2005/8/layout/vList6"/>
    <dgm:cxn modelId="{287EC6D3-05BC-4B8A-B81C-D58B576C28CF}" type="presParOf" srcId="{36F8F181-F6F2-4B2A-90D3-9095D58A845B}" destId="{48C12718-519D-470E-A4E3-45E987F495AD}" srcOrd="0" destOrd="0" presId="urn:microsoft.com/office/officeart/2005/8/layout/vList6"/>
    <dgm:cxn modelId="{701DAC1D-6444-4E6B-998B-4B13E6B85E8A}" type="presParOf" srcId="{36F8F181-F6F2-4B2A-90D3-9095D58A845B}" destId="{5D5FF5B1-DBB1-42B6-8F42-1AA8F1A99D2B}" srcOrd="1" destOrd="0" presId="urn:microsoft.com/office/officeart/2005/8/layout/vList6"/>
    <dgm:cxn modelId="{5D3E3170-9EFE-4142-A0C5-B599A6590F5E}" type="presParOf" srcId="{7325921C-E39B-4D3A-AFF3-BFAD950BD611}" destId="{039C61BF-C124-4419-8C9E-EFCCF2519E59}" srcOrd="3" destOrd="0" presId="urn:microsoft.com/office/officeart/2005/8/layout/vList6"/>
    <dgm:cxn modelId="{16AABF8E-3DEA-47CF-9EF4-C8622502393B}" type="presParOf" srcId="{7325921C-E39B-4D3A-AFF3-BFAD950BD611}" destId="{F4B0D89C-20EF-4B58-AE38-4820BA1F272B}" srcOrd="4" destOrd="0" presId="urn:microsoft.com/office/officeart/2005/8/layout/vList6"/>
    <dgm:cxn modelId="{DFA11B7A-9717-4423-8A64-B8F6460A2EA4}" type="presParOf" srcId="{F4B0D89C-20EF-4B58-AE38-4820BA1F272B}" destId="{3A622B95-E895-4059-ADAE-EE5C31A872EE}" srcOrd="0" destOrd="0" presId="urn:microsoft.com/office/officeart/2005/8/layout/vList6"/>
    <dgm:cxn modelId="{9233FD03-9490-40EE-A154-E5C3B0C12DD4}" type="presParOf" srcId="{F4B0D89C-20EF-4B58-AE38-4820BA1F272B}" destId="{3B999F2C-94D1-49B9-8A94-0300E7702D8D}" srcOrd="1" destOrd="0" presId="urn:microsoft.com/office/officeart/2005/8/layout/vList6"/>
    <dgm:cxn modelId="{12C243F2-366A-43D8-A112-28730181003D}" type="presParOf" srcId="{7325921C-E39B-4D3A-AFF3-BFAD950BD611}" destId="{DA42CCAB-765E-4938-B56F-802F85258B58}" srcOrd="5" destOrd="0" presId="urn:microsoft.com/office/officeart/2005/8/layout/vList6"/>
    <dgm:cxn modelId="{D6C3DE65-1A41-4098-944A-A582FC56DA89}" type="presParOf" srcId="{7325921C-E39B-4D3A-AFF3-BFAD950BD611}" destId="{32E9A2AC-849B-4CE9-9C1E-49105BA69659}" srcOrd="6" destOrd="0" presId="urn:microsoft.com/office/officeart/2005/8/layout/vList6"/>
    <dgm:cxn modelId="{7E39F5DA-CD18-430B-8970-A7CA92057A5A}" type="presParOf" srcId="{32E9A2AC-849B-4CE9-9C1E-49105BA69659}" destId="{52088CF1-C6A1-4938-89A2-22A6EEB81CF4}" srcOrd="0" destOrd="0" presId="urn:microsoft.com/office/officeart/2005/8/layout/vList6"/>
    <dgm:cxn modelId="{DEB54715-67CB-4728-A911-CEC0A9E9452C}" type="presParOf" srcId="{32E9A2AC-849B-4CE9-9C1E-49105BA69659}" destId="{A10EA1FF-9DAD-4279-8EB2-4689167DAD7B}" srcOrd="1" destOrd="0" presId="urn:microsoft.com/office/officeart/2005/8/layout/vList6"/>
    <dgm:cxn modelId="{444FC98D-008B-4986-9FCD-B7106A5A3F1B}" type="presParOf" srcId="{7325921C-E39B-4D3A-AFF3-BFAD950BD611}" destId="{3E9810ED-7A4D-4340-9600-64A04861DBFC}" srcOrd="7" destOrd="0" presId="urn:microsoft.com/office/officeart/2005/8/layout/vList6"/>
    <dgm:cxn modelId="{DFA5B1CC-C92D-4055-9D51-FFD89D05D7E4}" type="presParOf" srcId="{7325921C-E39B-4D3A-AFF3-BFAD950BD611}" destId="{6B89A3A0-2EC2-46AC-80EA-F8BB658BA077}" srcOrd="8" destOrd="0" presId="urn:microsoft.com/office/officeart/2005/8/layout/vList6"/>
    <dgm:cxn modelId="{9B9D4645-0049-48FA-8E16-6ED8C7DBB15B}" type="presParOf" srcId="{6B89A3A0-2EC2-46AC-80EA-F8BB658BA077}" destId="{E5253831-CDD1-4D01-94DC-50E4EB91D9DB}" srcOrd="0" destOrd="0" presId="urn:microsoft.com/office/officeart/2005/8/layout/vList6"/>
    <dgm:cxn modelId="{2231F160-5728-4EED-857A-0A1F7921937C}" type="presParOf" srcId="{6B89A3A0-2EC2-46AC-80EA-F8BB658BA077}" destId="{5059BFE3-9ED2-4F9E-9AAA-84A83D226961}" srcOrd="1" destOrd="0" presId="urn:microsoft.com/office/officeart/2005/8/layout/vList6"/>
    <dgm:cxn modelId="{17F94AA3-C11F-4063-BF70-A31B650167F4}" type="presParOf" srcId="{7325921C-E39B-4D3A-AFF3-BFAD950BD611}" destId="{CD179DB7-9EA4-40AF-B760-B810A20FD12C}" srcOrd="9" destOrd="0" presId="urn:microsoft.com/office/officeart/2005/8/layout/vList6"/>
    <dgm:cxn modelId="{3370FB1C-C623-49C7-B032-361225BFAD08}" type="presParOf" srcId="{7325921C-E39B-4D3A-AFF3-BFAD950BD611}" destId="{2D3FBAAE-4695-43F8-A62E-BFAE017A9A04}" srcOrd="10" destOrd="0" presId="urn:microsoft.com/office/officeart/2005/8/layout/vList6"/>
    <dgm:cxn modelId="{EABB54CD-74E4-4F65-B770-B65344181C3E}" type="presParOf" srcId="{2D3FBAAE-4695-43F8-A62E-BFAE017A9A04}" destId="{5A47878B-00B5-49BE-ABFF-D75A29798C0D}" srcOrd="0" destOrd="0" presId="urn:microsoft.com/office/officeart/2005/8/layout/vList6"/>
    <dgm:cxn modelId="{CDE4956B-5EE6-4002-A01E-6635B459E655}" type="presParOf" srcId="{2D3FBAAE-4695-43F8-A62E-BFAE017A9A04}" destId="{C84C217A-35EC-450F-8625-08C2E904FCC4}" srcOrd="1" destOrd="0" presId="urn:microsoft.com/office/officeart/2005/8/layout/vList6"/>
  </dgm:cxnLst>
  <dgm:b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476CF-0179-47BA-89C8-A37DD4FA7E16}">
      <dsp:nvSpPr>
        <dsp:cNvPr id="0" name=""/>
        <dsp:cNvSpPr/>
      </dsp:nvSpPr>
      <dsp:spPr>
        <a:xfrm>
          <a:off x="3657599" y="223634"/>
          <a:ext cx="5486400" cy="621341"/>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228600" lvl="1" indent="-109538" algn="l" defTabSz="488950">
            <a:lnSpc>
              <a:spcPct val="90000"/>
            </a:lnSpc>
            <a:spcBef>
              <a:spcPct val="0"/>
            </a:spcBef>
            <a:spcAft>
              <a:spcPct val="15000"/>
            </a:spcAft>
            <a:buFont typeface="Arial" panose="020B0604020202020204" pitchFamily="34" charset="0"/>
            <a:buChar char="•"/>
          </a:pPr>
          <a:r>
            <a:rPr lang="en-US" sz="1100" kern="1200" dirty="0">
              <a:latin typeface="Arial" panose="020B0604020202020204" pitchFamily="34" charset="0"/>
              <a:cs typeface="Arial" panose="020B0604020202020204" pitchFamily="34" charset="0"/>
            </a:rPr>
            <a:t> </a:t>
          </a:r>
          <a:r>
            <a:rPr lang="en-US" sz="1400" kern="1200" dirty="0">
              <a:latin typeface="Arial" panose="020B0604020202020204" pitchFamily="34" charset="0"/>
              <a:cs typeface="Arial" panose="020B0604020202020204" pitchFamily="34" charset="0"/>
            </a:rPr>
            <a:t>refer to syllabus for days/times/locations</a:t>
          </a:r>
        </a:p>
      </dsp:txBody>
      <dsp:txXfrm>
        <a:off x="3657599" y="301302"/>
        <a:ext cx="5253397" cy="466005"/>
      </dsp:txXfrm>
    </dsp:sp>
    <dsp:sp modelId="{B430D67A-E803-41ED-8D6C-4AC475A80D5A}">
      <dsp:nvSpPr>
        <dsp:cNvPr id="0" name=""/>
        <dsp:cNvSpPr/>
      </dsp:nvSpPr>
      <dsp:spPr>
        <a:xfrm>
          <a:off x="0" y="112207"/>
          <a:ext cx="3657600" cy="791464"/>
        </a:xfrm>
        <a:prstGeom prst="roundRect">
          <a:avLst/>
        </a:prstGeom>
        <a:solidFill>
          <a:srgbClr val="8ACCD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Arial" panose="020B0604020202020204" pitchFamily="34" charset="0"/>
              <a:cs typeface="Arial" panose="020B0604020202020204" pitchFamily="34" charset="0"/>
            </a:rPr>
            <a:t>Instructor Office Hours</a:t>
          </a:r>
        </a:p>
      </dsp:txBody>
      <dsp:txXfrm>
        <a:off x="38636" y="150843"/>
        <a:ext cx="3580328" cy="714192"/>
      </dsp:txXfrm>
    </dsp:sp>
    <dsp:sp modelId="{5D5FF5B1-DBB1-42B6-8F42-1AA8F1A99D2B}">
      <dsp:nvSpPr>
        <dsp:cNvPr id="0" name=""/>
        <dsp:cNvSpPr/>
      </dsp:nvSpPr>
      <dsp:spPr>
        <a:xfrm>
          <a:off x="3679031" y="920780"/>
          <a:ext cx="5464968" cy="11711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119063" lvl="1" indent="0" algn="l" defTabSz="444500">
            <a:lnSpc>
              <a:spcPct val="90000"/>
            </a:lnSpc>
            <a:spcBef>
              <a:spcPct val="0"/>
            </a:spcBef>
            <a:spcAft>
              <a:spcPct val="15000"/>
            </a:spcAft>
            <a:buFont typeface="Arial" panose="020B0604020202020204" pitchFamily="34" charset="0"/>
            <a:buChar char="•"/>
          </a:pPr>
          <a:r>
            <a:rPr lang="en-US" sz="1000" kern="1200" dirty="0"/>
            <a:t>  </a:t>
          </a:r>
          <a:r>
            <a:rPr lang="en-US" sz="1200" kern="1200" dirty="0">
              <a:latin typeface="Arial" panose="020B0604020202020204" pitchFamily="34" charset="0"/>
              <a:cs typeface="Arial" panose="020B0604020202020204" pitchFamily="34" charset="0"/>
            </a:rPr>
            <a:t>Drop-in whenever you are available</a:t>
          </a:r>
        </a:p>
        <a:p>
          <a:pPr marL="119063" lvl="1" indent="0" algn="l" defTabSz="533400" rtl="0">
            <a:lnSpc>
              <a:spcPct val="90000"/>
            </a:lnSpc>
            <a:spcBef>
              <a:spcPct val="0"/>
            </a:spcBef>
            <a:spcAft>
              <a:spcPct val="15000"/>
            </a:spcAft>
            <a:buFont typeface="Arial" panose="020B0604020202020204" pitchFamily="34" charset="0"/>
            <a:buChar char="•"/>
          </a:pPr>
          <a:r>
            <a:rPr lang="en-US" sz="1200" kern="1200" dirty="0">
              <a:latin typeface="Arial"/>
              <a:cs typeface="Arial"/>
            </a:rPr>
            <a:t> In-person, in various locations throughout campus</a:t>
          </a:r>
        </a:p>
        <a:p>
          <a:pPr marL="119063" lvl="1" indent="0" algn="l" defTabSz="533400">
            <a:lnSpc>
              <a:spcPct val="90000"/>
            </a:lnSpc>
            <a:spcBef>
              <a:spcPct val="0"/>
            </a:spcBef>
            <a:spcAft>
              <a:spcPct val="15000"/>
            </a:spcAft>
            <a:buFont typeface="Arial" panose="020B0604020202020204" pitchFamily="34" charset="0"/>
            <a:buChar char="•"/>
          </a:pPr>
          <a:r>
            <a:rPr lang="en-US" sz="1200" kern="1200" dirty="0">
              <a:latin typeface="Arial" panose="020B0604020202020204" pitchFamily="34" charset="0"/>
              <a:cs typeface="Arial" panose="020B0604020202020204" pitchFamily="34" charset="0"/>
            </a:rPr>
            <a:t> Previous Topics: reading comprehension; peer conversation; vocab and pronunciation; professional communication </a:t>
          </a:r>
        </a:p>
      </dsp:txBody>
      <dsp:txXfrm>
        <a:off x="3679031" y="1067172"/>
        <a:ext cx="5025791" cy="878354"/>
      </dsp:txXfrm>
    </dsp:sp>
    <dsp:sp modelId="{48C12718-519D-470E-A4E3-45E987F495AD}">
      <dsp:nvSpPr>
        <dsp:cNvPr id="0" name=""/>
        <dsp:cNvSpPr/>
      </dsp:nvSpPr>
      <dsp:spPr>
        <a:xfrm>
          <a:off x="5526" y="976388"/>
          <a:ext cx="3678689" cy="975302"/>
        </a:xfrm>
        <a:prstGeom prst="roundRect">
          <a:avLst/>
        </a:prstGeom>
        <a:solidFill>
          <a:srgbClr val="63A2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Arial" panose="020B0604020202020204" pitchFamily="34" charset="0"/>
              <a:cs typeface="Arial" panose="020B0604020202020204" pitchFamily="34" charset="0"/>
            </a:rPr>
            <a:t>English Language Workshops </a:t>
          </a:r>
        </a:p>
      </dsp:txBody>
      <dsp:txXfrm>
        <a:off x="53136" y="1023998"/>
        <a:ext cx="3583469" cy="880082"/>
      </dsp:txXfrm>
    </dsp:sp>
    <dsp:sp modelId="{3B999F2C-94D1-49B9-8A94-0300E7702D8D}">
      <dsp:nvSpPr>
        <dsp:cNvPr id="0" name=""/>
        <dsp:cNvSpPr/>
      </dsp:nvSpPr>
      <dsp:spPr>
        <a:xfrm>
          <a:off x="3657599" y="2122389"/>
          <a:ext cx="5486400" cy="109133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228600" lvl="1" indent="-109538" algn="l" defTabSz="400050">
            <a:lnSpc>
              <a:spcPct val="90000"/>
            </a:lnSpc>
            <a:spcBef>
              <a:spcPct val="0"/>
            </a:spcBef>
            <a:spcAft>
              <a:spcPct val="15000"/>
            </a:spcAft>
            <a:buFont typeface="Arial" panose="020B0604020202020204" pitchFamily="34" charset="0"/>
            <a:buChar char="•"/>
          </a:pPr>
          <a:r>
            <a:rPr lang="en-US" sz="900" kern="1200" dirty="0"/>
            <a:t>  </a:t>
          </a:r>
          <a:r>
            <a:rPr lang="en-US" sz="1400" kern="1200" dirty="0">
              <a:latin typeface="Arial" panose="020B0604020202020204" pitchFamily="34" charset="0"/>
              <a:cs typeface="Arial" panose="020B0604020202020204" pitchFamily="34" charset="0"/>
            </a:rPr>
            <a:t>Drop-in and by appointment (it depends on the course!)</a:t>
          </a:r>
        </a:p>
        <a:p>
          <a:pPr marL="228600" lvl="1" indent="-109538" algn="l" defTabSz="622300">
            <a:lnSpc>
              <a:spcPct val="90000"/>
            </a:lnSpc>
            <a:spcBef>
              <a:spcPct val="0"/>
            </a:spcBef>
            <a:spcAft>
              <a:spcPct val="15000"/>
            </a:spcAft>
            <a:buFont typeface="Arial" panose="020B0604020202020204" pitchFamily="34" charset="0"/>
            <a:buChar char="•"/>
          </a:pPr>
          <a:r>
            <a:rPr lang="en-US" sz="1400" kern="1200" dirty="0">
              <a:latin typeface="Arial" panose="020B0604020202020204" pitchFamily="34" charset="0"/>
              <a:cs typeface="Arial" panose="020B0604020202020204" pitchFamily="34" charset="0"/>
            </a:rPr>
            <a:t> In-person and via Zoom (it depends on the course!)</a:t>
          </a:r>
        </a:p>
        <a:p>
          <a:pPr marL="228600" lvl="1" indent="-109538" algn="l" defTabSz="622300">
            <a:lnSpc>
              <a:spcPct val="90000"/>
            </a:lnSpc>
            <a:spcBef>
              <a:spcPct val="0"/>
            </a:spcBef>
            <a:spcAft>
              <a:spcPct val="15000"/>
            </a:spcAft>
            <a:buFont typeface="Arial" panose="020B0604020202020204" pitchFamily="34" charset="0"/>
            <a:buChar char="•"/>
          </a:pPr>
          <a:r>
            <a:rPr lang="en-US" sz="1400" kern="1200" dirty="0">
              <a:latin typeface="Arial" panose="020B0604020202020204" pitchFamily="34" charset="0"/>
              <a:cs typeface="Arial" panose="020B0604020202020204" pitchFamily="34" charset="0"/>
            </a:rPr>
            <a:t> Log in through Navigate or visit the 9</a:t>
          </a:r>
          <a:r>
            <a:rPr lang="en-US" sz="1400" kern="1200" baseline="30000" dirty="0">
              <a:latin typeface="Arial" panose="020B0604020202020204" pitchFamily="34" charset="0"/>
              <a:cs typeface="Arial" panose="020B0604020202020204" pitchFamily="34" charset="0"/>
            </a:rPr>
            <a:t>th</a:t>
          </a:r>
          <a:r>
            <a:rPr lang="en-US" sz="1400" kern="1200" dirty="0">
              <a:latin typeface="Arial" panose="020B0604020202020204" pitchFamily="34" charset="0"/>
              <a:cs typeface="Arial" panose="020B0604020202020204" pitchFamily="34" charset="0"/>
            </a:rPr>
            <a:t> floor of 73 Tremont</a:t>
          </a:r>
        </a:p>
      </dsp:txBody>
      <dsp:txXfrm>
        <a:off x="3657599" y="2258805"/>
        <a:ext cx="5077151" cy="818498"/>
      </dsp:txXfrm>
    </dsp:sp>
    <dsp:sp modelId="{3A622B95-E895-4059-ADAE-EE5C31A872EE}">
      <dsp:nvSpPr>
        <dsp:cNvPr id="0" name=""/>
        <dsp:cNvSpPr/>
      </dsp:nvSpPr>
      <dsp:spPr>
        <a:xfrm>
          <a:off x="0" y="2071204"/>
          <a:ext cx="3657600" cy="1156330"/>
        </a:xfrm>
        <a:prstGeom prst="roundRect">
          <a:avLst/>
        </a:prstGeom>
        <a:solidFill>
          <a:srgbClr val="37B9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Content Tutoring</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(Including Math and Stats)</a:t>
          </a:r>
        </a:p>
      </dsp:txBody>
      <dsp:txXfrm>
        <a:off x="56447" y="2127651"/>
        <a:ext cx="3544706" cy="1043436"/>
      </dsp:txXfrm>
    </dsp:sp>
    <dsp:sp modelId="{A10EA1FF-9DAD-4279-8EB2-4689167DAD7B}">
      <dsp:nvSpPr>
        <dsp:cNvPr id="0" name=""/>
        <dsp:cNvSpPr/>
      </dsp:nvSpPr>
      <dsp:spPr>
        <a:xfrm>
          <a:off x="3657599" y="4323351"/>
          <a:ext cx="5486400" cy="966301"/>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9063" lvl="1" indent="0" algn="l" defTabSz="622300">
            <a:lnSpc>
              <a:spcPct val="90000"/>
            </a:lnSpc>
            <a:spcBef>
              <a:spcPct val="0"/>
            </a:spcBef>
            <a:spcAft>
              <a:spcPct val="15000"/>
            </a:spcAft>
            <a:buFont typeface="Arial" panose="020B0604020202020204" pitchFamily="34" charset="0"/>
            <a:buChar char="•"/>
          </a:pPr>
          <a:r>
            <a:rPr lang="en-US" sz="1400" kern="1200" dirty="0">
              <a:latin typeface="Arial" panose="020B0604020202020204" pitchFamily="34" charset="0"/>
              <a:cs typeface="Arial" panose="020B0604020202020204" pitchFamily="34" charset="0"/>
            </a:rPr>
            <a:t>   By appointment</a:t>
          </a:r>
        </a:p>
        <a:p>
          <a:pPr marL="119063" lvl="1" indent="0" algn="l" defTabSz="622300">
            <a:lnSpc>
              <a:spcPct val="90000"/>
            </a:lnSpc>
            <a:spcBef>
              <a:spcPct val="0"/>
            </a:spcBef>
            <a:spcAft>
              <a:spcPct val="15000"/>
            </a:spcAft>
            <a:buFont typeface="Arial" panose="020B0604020202020204" pitchFamily="34" charset="0"/>
            <a:buChar char="•"/>
          </a:pPr>
          <a:r>
            <a:rPr lang="en-US" sz="1400" kern="1200" dirty="0">
              <a:latin typeface="Arial" panose="020B0604020202020204" pitchFamily="34" charset="0"/>
              <a:cs typeface="Arial" panose="020B0604020202020204" pitchFamily="34" charset="0"/>
            </a:rPr>
            <a:t>   In person or online via Zoom</a:t>
          </a:r>
        </a:p>
        <a:p>
          <a:pPr marL="119063" lvl="1" indent="0" algn="l" defTabSz="622300">
            <a:lnSpc>
              <a:spcPct val="90000"/>
            </a:lnSpc>
            <a:spcBef>
              <a:spcPct val="0"/>
            </a:spcBef>
            <a:spcAft>
              <a:spcPct val="15000"/>
            </a:spcAft>
            <a:buFont typeface="Arial" panose="020B0604020202020204" pitchFamily="34" charset="0"/>
            <a:buChar char="•"/>
          </a:pPr>
          <a:r>
            <a:rPr lang="en-US" sz="1400" kern="1200" dirty="0">
              <a:latin typeface="Arial" panose="020B0604020202020204" pitchFamily="34" charset="0"/>
              <a:cs typeface="Arial" panose="020B0604020202020204" pitchFamily="34" charset="0"/>
            </a:rPr>
            <a:t>   Chat with Orla Downey or learn more </a:t>
          </a:r>
          <a:r>
            <a:rPr lang="en-US" sz="1400" kern="1200" dirty="0">
              <a:latin typeface="Arial" panose="020B0604020202020204" pitchFamily="34" charset="0"/>
              <a:cs typeface="Arial" panose="020B0604020202020204" pitchFamily="34" charset="0"/>
              <a:hlinkClick xmlns:r="http://schemas.openxmlformats.org/officeDocument/2006/relationships" r:id="rId1"/>
            </a:rPr>
            <a:t>here</a:t>
          </a:r>
          <a:endParaRPr lang="en-US" sz="1400" kern="1200" dirty="0">
            <a:latin typeface="Arial" panose="020B0604020202020204" pitchFamily="34" charset="0"/>
            <a:cs typeface="Arial" panose="020B0604020202020204" pitchFamily="34" charset="0"/>
          </a:endParaRPr>
        </a:p>
        <a:p>
          <a:pPr marL="57150" lvl="1" indent="0" algn="l" defTabSz="444500">
            <a:lnSpc>
              <a:spcPct val="90000"/>
            </a:lnSpc>
            <a:spcBef>
              <a:spcPct val="0"/>
            </a:spcBef>
            <a:spcAft>
              <a:spcPct val="15000"/>
            </a:spcAft>
            <a:buNone/>
          </a:pPr>
          <a:endParaRPr lang="en-US" sz="1000" kern="1200">
            <a:latin typeface="Arial" panose="020B0604020202020204" pitchFamily="34" charset="0"/>
            <a:cs typeface="Arial" panose="020B0604020202020204" pitchFamily="34" charset="0"/>
          </a:endParaRPr>
        </a:p>
      </dsp:txBody>
      <dsp:txXfrm>
        <a:off x="3657599" y="4444139"/>
        <a:ext cx="5124037" cy="724725"/>
      </dsp:txXfrm>
    </dsp:sp>
    <dsp:sp modelId="{52088CF1-C6A1-4938-89A2-22A6EEB81CF4}">
      <dsp:nvSpPr>
        <dsp:cNvPr id="0" name=""/>
        <dsp:cNvSpPr/>
      </dsp:nvSpPr>
      <dsp:spPr>
        <a:xfrm>
          <a:off x="0" y="4385760"/>
          <a:ext cx="3639860" cy="931671"/>
        </a:xfrm>
        <a:prstGeom prst="roundRect">
          <a:avLst/>
        </a:prstGeom>
        <a:solidFill>
          <a:srgbClr val="35D7B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Arial" panose="020B0604020202020204" pitchFamily="34" charset="0"/>
              <a:cs typeface="Arial" panose="020B0604020202020204" pitchFamily="34" charset="0"/>
            </a:rPr>
            <a:t>Academic Coaching</a:t>
          </a:r>
        </a:p>
      </dsp:txBody>
      <dsp:txXfrm>
        <a:off x="45480" y="4431240"/>
        <a:ext cx="3548900" cy="840711"/>
      </dsp:txXfrm>
    </dsp:sp>
    <dsp:sp modelId="{5059BFE3-9ED2-4F9E-9AAA-84A83D226961}">
      <dsp:nvSpPr>
        <dsp:cNvPr id="0" name=""/>
        <dsp:cNvSpPr/>
      </dsp:nvSpPr>
      <dsp:spPr>
        <a:xfrm>
          <a:off x="3657599" y="3246645"/>
          <a:ext cx="5486400" cy="104000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228600" lvl="1" indent="-109538" algn="l" defTabSz="488950">
            <a:lnSpc>
              <a:spcPct val="90000"/>
            </a:lnSpc>
            <a:spcBef>
              <a:spcPct val="0"/>
            </a:spcBef>
            <a:spcAft>
              <a:spcPct val="15000"/>
            </a:spcAft>
            <a:buFont typeface="Arial" panose="020B0604020202020204" pitchFamily="34" charset="0"/>
            <a:buChar char="•"/>
          </a:pPr>
          <a:r>
            <a:rPr lang="en-US" sz="1100"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In-person and online</a:t>
          </a:r>
          <a:endParaRPr lang="en-US" sz="1600" i="0" kern="1200" dirty="0">
            <a:latin typeface="Arial" panose="020B0604020202020204" pitchFamily="34" charset="0"/>
            <a:cs typeface="Arial" panose="020B0604020202020204" pitchFamily="34" charset="0"/>
          </a:endParaRPr>
        </a:p>
        <a:p>
          <a:pPr marL="228600" lvl="1" indent="-109538" algn="l" defTabSz="711200">
            <a:lnSpc>
              <a:spcPct val="90000"/>
            </a:lnSpc>
            <a:spcBef>
              <a:spcPct val="0"/>
            </a:spcBef>
            <a:spcAft>
              <a:spcPct val="15000"/>
            </a:spcAft>
            <a:buFont typeface="Arial" panose="020B0604020202020204" pitchFamily="34" charset="0"/>
            <a:buChar char="•"/>
          </a:pPr>
          <a:r>
            <a:rPr lang="en-US" sz="1600" i="0" kern="1200" dirty="0">
              <a:latin typeface="Arial" panose="020B0604020202020204" pitchFamily="34" charset="0"/>
              <a:cs typeface="Arial" panose="020B0604020202020204" pitchFamily="34" charset="0"/>
            </a:rPr>
            <a:t> Interested?  Find out more </a:t>
          </a:r>
          <a:r>
            <a:rPr lang="en-US" sz="1600" i="0" kern="1200" dirty="0">
              <a:latin typeface="Arial" panose="020B0604020202020204" pitchFamily="34" charset="0"/>
              <a:cs typeface="Arial" panose="020B0604020202020204" pitchFamily="34" charset="0"/>
              <a:hlinkClick xmlns:r="http://schemas.openxmlformats.org/officeDocument/2006/relationships" r:id="rId2"/>
            </a:rPr>
            <a:t>here</a:t>
          </a:r>
          <a:endParaRPr lang="en-US" sz="1600" i="0" kern="1200" dirty="0">
            <a:latin typeface="Arial" panose="020B0604020202020204" pitchFamily="34" charset="0"/>
            <a:cs typeface="Arial" panose="020B0604020202020204" pitchFamily="34" charset="0"/>
          </a:endParaRPr>
        </a:p>
        <a:p>
          <a:pPr marL="228600" lvl="1" indent="-109538" algn="l" defTabSz="711200">
            <a:lnSpc>
              <a:spcPct val="90000"/>
            </a:lnSpc>
            <a:spcBef>
              <a:spcPct val="0"/>
            </a:spcBef>
            <a:spcAft>
              <a:spcPct val="15000"/>
            </a:spcAft>
            <a:buFont typeface="Arial" panose="020B0604020202020204" pitchFamily="34" charset="0"/>
            <a:buChar char="•"/>
          </a:pPr>
          <a:r>
            <a:rPr lang="en-US" sz="1600" i="0" kern="1200" dirty="0">
              <a:latin typeface="Arial" panose="020B0604020202020204" pitchFamily="34" charset="0"/>
              <a:cs typeface="Arial" panose="020B0604020202020204" pitchFamily="34" charset="0"/>
            </a:rPr>
            <a:t> Click </a:t>
          </a:r>
          <a:r>
            <a:rPr lang="en-US" sz="1600" i="0" kern="1200" dirty="0">
              <a:latin typeface="Arial" panose="020B0604020202020204" pitchFamily="34" charset="0"/>
              <a:cs typeface="Arial" panose="020B0604020202020204" pitchFamily="34" charset="0"/>
              <a:hlinkClick xmlns:r="http://schemas.openxmlformats.org/officeDocument/2006/relationships" r:id="rId3"/>
            </a:rPr>
            <a:t>here</a:t>
          </a:r>
          <a:r>
            <a:rPr lang="en-US" sz="1600" i="0" kern="1200" dirty="0">
              <a:latin typeface="Arial" panose="020B0604020202020204" pitchFamily="34" charset="0"/>
              <a:cs typeface="Arial" panose="020B0604020202020204" pitchFamily="34" charset="0"/>
            </a:rPr>
            <a:t> to learn how </a:t>
          </a:r>
          <a:r>
            <a:rPr lang="en-US" sz="1600" kern="1200" dirty="0">
              <a:latin typeface="Arial" panose="020B0604020202020204" pitchFamily="34" charset="0"/>
              <a:cs typeface="Arial" panose="020B0604020202020204" pitchFamily="34" charset="0"/>
            </a:rPr>
            <a:t>to be a better writer</a:t>
          </a:r>
        </a:p>
      </dsp:txBody>
      <dsp:txXfrm>
        <a:off x="3657599" y="3376646"/>
        <a:ext cx="5096399" cy="780003"/>
      </dsp:txXfrm>
    </dsp:sp>
    <dsp:sp modelId="{E5253831-CDD1-4D01-94DC-50E4EB91D9DB}">
      <dsp:nvSpPr>
        <dsp:cNvPr id="0" name=""/>
        <dsp:cNvSpPr/>
      </dsp:nvSpPr>
      <dsp:spPr>
        <a:xfrm>
          <a:off x="26609" y="3311822"/>
          <a:ext cx="3657600" cy="976098"/>
        </a:xfrm>
        <a:prstGeom prst="roundRect">
          <a:avLst/>
        </a:prstGeom>
        <a:solidFill>
          <a:srgbClr val="10BEF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Arial" panose="020B0604020202020204" pitchFamily="34" charset="0"/>
              <a:cs typeface="Arial" panose="020B0604020202020204" pitchFamily="34" charset="0"/>
            </a:rPr>
            <a:t>Writing Center Tutoring</a:t>
          </a:r>
        </a:p>
      </dsp:txBody>
      <dsp:txXfrm>
        <a:off x="74258" y="3359471"/>
        <a:ext cx="3562302" cy="880800"/>
      </dsp:txXfrm>
    </dsp:sp>
    <dsp:sp modelId="{C84C217A-35EC-450F-8625-08C2E904FCC4}">
      <dsp:nvSpPr>
        <dsp:cNvPr id="0" name=""/>
        <dsp:cNvSpPr/>
      </dsp:nvSpPr>
      <dsp:spPr>
        <a:xfrm>
          <a:off x="3657599" y="5449049"/>
          <a:ext cx="5486400" cy="94883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47878B-00B5-49BE-ABFF-D75A29798C0D}">
      <dsp:nvSpPr>
        <dsp:cNvPr id="0" name=""/>
        <dsp:cNvSpPr/>
      </dsp:nvSpPr>
      <dsp:spPr>
        <a:xfrm>
          <a:off x="13331" y="5460968"/>
          <a:ext cx="3657600" cy="10203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endParaRPr lang="en-US" sz="5100" kern="1200"/>
        </a:p>
      </dsp:txBody>
      <dsp:txXfrm>
        <a:off x="63141" y="5510778"/>
        <a:ext cx="3557980" cy="92073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45C61-B6FD-2341-A4A7-128F73B09A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2185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73" name="Google Shape;173;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should start at 2:50 for course sections (beginning part is from academic plan and I’m not sure if all students have that in their workday)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0404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5" name="Google Shape;6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Probation: will have to extend and meet progression requirements or dismissal from the university is likely</a:t>
            </a:r>
            <a:endParaRPr dirty="0"/>
          </a:p>
        </p:txBody>
      </p:sp>
      <p:sp>
        <p:nvSpPr>
          <p:cNvPr id="92" name="Google Shape;9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03" name="Google Shape;103;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2" name="Google Shape;11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lternative title slide">
  <p:cSld name="Alternative 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42913" y="1688004"/>
            <a:ext cx="8245474" cy="48109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400"/>
              <a:buFont typeface="Arial"/>
              <a:buNone/>
              <a:defRPr sz="2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442912" y="2169098"/>
            <a:ext cx="8245475" cy="833563"/>
          </a:xfrm>
          <a:prstGeom prst="rect">
            <a:avLst/>
          </a:prstGeom>
          <a:noFill/>
          <a:ln>
            <a:noFill/>
          </a:ln>
        </p:spPr>
        <p:txBody>
          <a:bodyPr spcFirstLastPara="1" wrap="square" lIns="91425" tIns="45700" rIns="91425" bIns="45700" anchor="t" anchorCtr="0">
            <a:normAutofit/>
          </a:bodyPr>
          <a:lstStyle>
            <a:lvl1pPr lvl="0" algn="l">
              <a:spcBef>
                <a:spcPts val="320"/>
              </a:spcBef>
              <a:spcAft>
                <a:spcPts val="0"/>
              </a:spcAft>
              <a:buSzPts val="1600"/>
              <a:buNone/>
              <a:defRPr sz="1600" b="0">
                <a:solidFill>
                  <a:srgbClr val="FFFFFF"/>
                </a:solidFill>
                <a:latin typeface="Arial"/>
                <a:ea typeface="Arial"/>
                <a:cs typeface="Arial"/>
                <a:sym typeface="Arial"/>
              </a:defRPr>
            </a:lvl1pPr>
            <a:lvl2pPr lvl="1" algn="ctr">
              <a:spcBef>
                <a:spcPts val="400"/>
              </a:spcBef>
              <a:spcAft>
                <a:spcPts val="0"/>
              </a:spcAft>
              <a:buSzPts val="2000"/>
              <a:buNone/>
              <a:defRPr>
                <a:solidFill>
                  <a:srgbClr val="888888"/>
                </a:solidFill>
              </a:defRPr>
            </a:lvl2pPr>
            <a:lvl3pPr lvl="2" algn="ctr">
              <a:spcBef>
                <a:spcPts val="320"/>
              </a:spcBef>
              <a:spcAft>
                <a:spcPts val="0"/>
              </a:spcAft>
              <a:buSzPts val="1600"/>
              <a:buNone/>
              <a:defRPr>
                <a:solidFill>
                  <a:srgbClr val="888888"/>
                </a:solidFill>
              </a:defRPr>
            </a:lvl3pPr>
            <a:lvl4pPr lvl="3" algn="ctr">
              <a:spcBef>
                <a:spcPts val="240"/>
              </a:spcBef>
              <a:spcAft>
                <a:spcPts val="0"/>
              </a:spcAft>
              <a:buSzPts val="1200"/>
              <a:buNone/>
              <a:defRPr>
                <a:solidFill>
                  <a:srgbClr val="888888"/>
                </a:solidFill>
              </a:defRPr>
            </a:lvl4pPr>
            <a:lvl5pPr lvl="4" algn="ctr">
              <a:spcBef>
                <a:spcPts val="240"/>
              </a:spcBef>
              <a:spcAft>
                <a:spcPts val="0"/>
              </a:spcAft>
              <a:buSzPts val="12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16" name="Google Shape;16;p2"/>
          <p:cNvPicPr preferRelativeResize="0"/>
          <p:nvPr/>
        </p:nvPicPr>
        <p:blipFill rotWithShape="1">
          <a:blip r:embed="rId2">
            <a:alphaModFix/>
          </a:blip>
          <a:srcRect/>
          <a:stretch/>
        </p:blipFill>
        <p:spPr>
          <a:xfrm>
            <a:off x="0" y="527"/>
            <a:ext cx="9144000" cy="1124789"/>
          </a:xfrm>
          <a:prstGeom prst="rect">
            <a:avLst/>
          </a:prstGeom>
          <a:noFill/>
          <a:ln>
            <a:noFill/>
          </a:ln>
        </p:spPr>
      </p:pic>
      <p:pic>
        <p:nvPicPr>
          <p:cNvPr id="17" name="Google Shape;17;p2"/>
          <p:cNvPicPr preferRelativeResize="0"/>
          <p:nvPr/>
        </p:nvPicPr>
        <p:blipFill rotWithShape="1">
          <a:blip r:embed="rId3">
            <a:alphaModFix/>
          </a:blip>
          <a:srcRect/>
          <a:stretch/>
        </p:blipFill>
        <p:spPr>
          <a:xfrm>
            <a:off x="0" y="3580338"/>
            <a:ext cx="9144000" cy="329158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nd screen">
  <p:cSld name="End screen">
    <p:spTree>
      <p:nvGrpSpPr>
        <p:cNvPr id="1" name="Shape 49"/>
        <p:cNvGrpSpPr/>
        <p:nvPr/>
      </p:nvGrpSpPr>
      <p:grpSpPr>
        <a:xfrm>
          <a:off x="0" y="0"/>
          <a:ext cx="0" cy="0"/>
          <a:chOff x="0" y="0"/>
          <a:chExt cx="0" cy="0"/>
        </a:xfrm>
      </p:grpSpPr>
      <p:pic>
        <p:nvPicPr>
          <p:cNvPr id="50" name="Google Shape;50;p1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51" name="Google Shape;51;p11"/>
          <p:cNvSpPr txBox="1"/>
          <p:nvPr/>
        </p:nvSpPr>
        <p:spPr>
          <a:xfrm>
            <a:off x="612782" y="6003247"/>
            <a:ext cx="790400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lt1"/>
                </a:solidFill>
                <a:latin typeface="Arial"/>
                <a:ea typeface="Arial"/>
                <a:cs typeface="Arial"/>
                <a:sym typeface="Arial"/>
              </a:rPr>
              <a:t>www.intostudy.com/suffolk</a:t>
            </a:r>
            <a:endParaRPr sz="1400">
              <a:solidFill>
                <a:schemeClr val="lt1"/>
              </a:solidFill>
              <a:latin typeface="Arial"/>
              <a:ea typeface="Arial"/>
              <a:cs typeface="Arial"/>
              <a:sym typeface="Arial"/>
            </a:endParaRPr>
          </a:p>
        </p:txBody>
      </p:sp>
      <p:pic>
        <p:nvPicPr>
          <p:cNvPr id="52" name="Google Shape;52;p11" descr="Shapes NCL_transforming potential.png"/>
          <p:cNvPicPr preferRelativeResize="0"/>
          <p:nvPr/>
        </p:nvPicPr>
        <p:blipFill rotWithShape="1">
          <a:blip r:embed="rId3">
            <a:alphaModFix/>
          </a:blip>
          <a:srcRect/>
          <a:stretch/>
        </p:blipFill>
        <p:spPr>
          <a:xfrm>
            <a:off x="1520176" y="2540775"/>
            <a:ext cx="6099824" cy="138973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442913" y="447675"/>
            <a:ext cx="8245475" cy="1014852"/>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42F5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
          <p:cNvSpPr txBox="1">
            <a:spLocks noGrp="1"/>
          </p:cNvSpPr>
          <p:nvPr>
            <p:ph type="body" idx="1"/>
          </p:nvPr>
        </p:nvSpPr>
        <p:spPr>
          <a:xfrm>
            <a:off x="457200" y="1600200"/>
            <a:ext cx="4038600" cy="3577975"/>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6" name="Google Shape;56;p12"/>
          <p:cNvSpPr txBox="1">
            <a:spLocks noGrp="1"/>
          </p:cNvSpPr>
          <p:nvPr>
            <p:ph type="body" idx="2"/>
          </p:nvPr>
        </p:nvSpPr>
        <p:spPr>
          <a:xfrm>
            <a:off x="4648200" y="1600200"/>
            <a:ext cx="4038600" cy="3577975"/>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7" name="Google Shape;57;p12"/>
          <p:cNvSpPr txBox="1">
            <a:spLocks noGrp="1"/>
          </p:cNvSpPr>
          <p:nvPr>
            <p:ph type="sldNum" idx="12"/>
          </p:nvPr>
        </p:nvSpPr>
        <p:spPr>
          <a:xfrm>
            <a:off x="6553200" y="6395653"/>
            <a:ext cx="2136776"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p:cNvSpPr>
            <a:spLocks noGrp="1"/>
          </p:cNvSpPr>
          <p:nvPr>
            <p:ph sz="half" idx="1"/>
          </p:nvPr>
        </p:nvSpPr>
        <p:spPr>
          <a:xfrm>
            <a:off x="457200" y="1600200"/>
            <a:ext cx="8231188" cy="37259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0867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0A3B2-0935-416E-9EBE-2BB97BB55873}"/>
              </a:ext>
            </a:extLst>
          </p:cNvPr>
          <p:cNvSpPr>
            <a:spLocks noGrp="1"/>
          </p:cNvSpPr>
          <p:nvPr>
            <p:ph type="pic" sz="quarter" idx="12"/>
          </p:nvPr>
        </p:nvSpPr>
        <p:spPr>
          <a:xfrm>
            <a:off x="0" y="0"/>
            <a:ext cx="9144000" cy="6858000"/>
          </a:xfrm>
        </p:spPr>
        <p:txBody>
          <a:bodyPr/>
          <a:lstStyle/>
          <a:p>
            <a:endParaRPr lang="en-GB"/>
          </a:p>
        </p:txBody>
      </p:sp>
      <p:sp>
        <p:nvSpPr>
          <p:cNvPr id="4" name="Slide Number Placeholder 3"/>
          <p:cNvSpPr>
            <a:spLocks noGrp="1"/>
          </p:cNvSpPr>
          <p:nvPr>
            <p:ph type="sldNum" sz="quarter" idx="11"/>
          </p:nvPr>
        </p:nvSpPr>
        <p:spPr/>
        <p:txBody>
          <a:bodyPr/>
          <a:lstStyle/>
          <a:p>
            <a:fld id="{CC860DBA-B183-8C49-A4EE-4AF1B84E3C0B}" type="slidenum">
              <a:rPr lang="en-US" smtClean="0"/>
              <a:pPr/>
              <a:t>‹#›</a:t>
            </a:fld>
            <a:endParaRPr lang="en-US"/>
          </a:p>
        </p:txBody>
      </p:sp>
    </p:spTree>
    <p:extLst>
      <p:ext uri="{BB962C8B-B14F-4D97-AF65-F5344CB8AC3E}">
        <p14:creationId xmlns:p14="http://schemas.microsoft.com/office/powerpoint/2010/main" val="1838887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0A3B2-0935-416E-9EBE-2BB97BB55873}"/>
              </a:ext>
            </a:extLst>
          </p:cNvPr>
          <p:cNvSpPr>
            <a:spLocks noGrp="1"/>
          </p:cNvSpPr>
          <p:nvPr>
            <p:ph type="pic" sz="quarter" idx="12"/>
          </p:nvPr>
        </p:nvSpPr>
        <p:spPr>
          <a:xfrm>
            <a:off x="0" y="0"/>
            <a:ext cx="9144000" cy="6858000"/>
          </a:xfrm>
        </p:spPr>
        <p:txBody>
          <a:bodyPr/>
          <a:lstStyle/>
          <a:p>
            <a:endParaRPr lang="en-GB"/>
          </a:p>
        </p:txBody>
      </p:sp>
      <p:sp>
        <p:nvSpPr>
          <p:cNvPr id="4" name="Slide Number Placeholder 3"/>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C860DBA-B183-8C49-A4EE-4AF1B84E3C0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998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type="secHead">
  <p:cSld name="SECTION_HEADER">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0" name="Google Shape;20;p3"/>
          <p:cNvSpPr txBox="1">
            <a:spLocks noGrp="1"/>
          </p:cNvSpPr>
          <p:nvPr>
            <p:ph type="title"/>
          </p:nvPr>
        </p:nvSpPr>
        <p:spPr>
          <a:xfrm>
            <a:off x="1788635" y="2670579"/>
            <a:ext cx="5946066" cy="1116139"/>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3200"/>
              <a:buFont typeface="Arial"/>
              <a:buNone/>
              <a:defRPr sz="32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1788635" y="4001814"/>
            <a:ext cx="5946066" cy="708605"/>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42913" y="447675"/>
            <a:ext cx="8245475" cy="1014852"/>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42F5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57200" y="1600200"/>
            <a:ext cx="8231188" cy="372592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42913" y="447675"/>
            <a:ext cx="8245475" cy="101485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142F53"/>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457200" y="1600200"/>
            <a:ext cx="8231188" cy="372592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a:stretch/>
        </p:blipFill>
        <p:spPr>
          <a:xfrm>
            <a:off x="0" y="0"/>
            <a:ext cx="9141858" cy="6858000"/>
          </a:xfrm>
          <a:prstGeom prst="rect">
            <a:avLst/>
          </a:prstGeom>
          <a:noFill/>
          <a:ln>
            <a:noFill/>
          </a:ln>
        </p:spPr>
      </p:pic>
      <p:sp>
        <p:nvSpPr>
          <p:cNvPr id="30" name="Google Shape;30;p6"/>
          <p:cNvSpPr txBox="1">
            <a:spLocks noGrp="1"/>
          </p:cNvSpPr>
          <p:nvPr>
            <p:ph type="title"/>
          </p:nvPr>
        </p:nvSpPr>
        <p:spPr>
          <a:xfrm>
            <a:off x="2741264" y="3153265"/>
            <a:ext cx="5946066" cy="1116139"/>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3200"/>
              <a:buFont typeface="Arial"/>
              <a:buNone/>
              <a:defRPr sz="32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2741264" y="4484500"/>
            <a:ext cx="5946066" cy="1415023"/>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pic>
        <p:nvPicPr>
          <p:cNvPr id="33" name="Google Shape;33;p7"/>
          <p:cNvPicPr preferRelativeResize="0"/>
          <p:nvPr/>
        </p:nvPicPr>
        <p:blipFill rotWithShape="1">
          <a:blip r:embed="rId2">
            <a:alphaModFix/>
          </a:blip>
          <a:srcRect r="11110"/>
          <a:stretch/>
        </p:blipFill>
        <p:spPr>
          <a:xfrm>
            <a:off x="0" y="0"/>
            <a:ext cx="9144000" cy="6858000"/>
          </a:xfrm>
          <a:prstGeom prst="rect">
            <a:avLst/>
          </a:prstGeom>
          <a:noFill/>
          <a:ln>
            <a:noFill/>
          </a:ln>
        </p:spPr>
      </p:pic>
      <p:pic>
        <p:nvPicPr>
          <p:cNvPr id="34" name="Google Shape;34;p7"/>
          <p:cNvPicPr preferRelativeResize="0"/>
          <p:nvPr/>
        </p:nvPicPr>
        <p:blipFill rotWithShape="1">
          <a:blip r:embed="rId3">
            <a:alphaModFix/>
          </a:blip>
          <a:srcRect/>
          <a:stretch/>
        </p:blipFill>
        <p:spPr>
          <a:xfrm>
            <a:off x="0" y="3579117"/>
            <a:ext cx="9144000" cy="3291583"/>
          </a:xfrm>
          <a:prstGeom prst="rect">
            <a:avLst/>
          </a:prstGeom>
          <a:noFill/>
          <a:ln>
            <a:noFill/>
          </a:ln>
        </p:spPr>
      </p:pic>
      <p:sp>
        <p:nvSpPr>
          <p:cNvPr id="35" name="Google Shape;35;p7"/>
          <p:cNvSpPr txBox="1">
            <a:spLocks noGrp="1"/>
          </p:cNvSpPr>
          <p:nvPr>
            <p:ph type="ctrTitle"/>
          </p:nvPr>
        </p:nvSpPr>
        <p:spPr>
          <a:xfrm>
            <a:off x="442913" y="5195819"/>
            <a:ext cx="8245474" cy="48109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400"/>
              <a:buFont typeface="Arial"/>
              <a:buNone/>
              <a:defRPr sz="2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7"/>
          <p:cNvSpPr txBox="1">
            <a:spLocks noGrp="1"/>
          </p:cNvSpPr>
          <p:nvPr>
            <p:ph type="subTitle" idx="1"/>
          </p:nvPr>
        </p:nvSpPr>
        <p:spPr>
          <a:xfrm>
            <a:off x="442912" y="5676913"/>
            <a:ext cx="8245475" cy="450837"/>
          </a:xfrm>
          <a:prstGeom prst="rect">
            <a:avLst/>
          </a:prstGeom>
          <a:noFill/>
          <a:ln>
            <a:noFill/>
          </a:ln>
        </p:spPr>
        <p:txBody>
          <a:bodyPr spcFirstLastPara="1" wrap="square" lIns="91425" tIns="45700" rIns="91425" bIns="45700" anchor="t" anchorCtr="0">
            <a:normAutofit/>
          </a:bodyPr>
          <a:lstStyle>
            <a:lvl1pPr lvl="0" algn="l">
              <a:spcBef>
                <a:spcPts val="320"/>
              </a:spcBef>
              <a:spcAft>
                <a:spcPts val="0"/>
              </a:spcAft>
              <a:buSzPts val="1600"/>
              <a:buNone/>
              <a:defRPr sz="1600" b="0">
                <a:solidFill>
                  <a:srgbClr val="FFFFFF"/>
                </a:solidFill>
                <a:latin typeface="Arial"/>
                <a:ea typeface="Arial"/>
                <a:cs typeface="Arial"/>
                <a:sym typeface="Arial"/>
              </a:defRPr>
            </a:lvl1pPr>
            <a:lvl2pPr lvl="1" algn="ctr">
              <a:spcBef>
                <a:spcPts val="400"/>
              </a:spcBef>
              <a:spcAft>
                <a:spcPts val="0"/>
              </a:spcAft>
              <a:buSzPts val="2000"/>
              <a:buNone/>
              <a:defRPr>
                <a:solidFill>
                  <a:srgbClr val="888888"/>
                </a:solidFill>
              </a:defRPr>
            </a:lvl2pPr>
            <a:lvl3pPr lvl="2" algn="ctr">
              <a:spcBef>
                <a:spcPts val="320"/>
              </a:spcBef>
              <a:spcAft>
                <a:spcPts val="0"/>
              </a:spcAft>
              <a:buSzPts val="1600"/>
              <a:buNone/>
              <a:defRPr>
                <a:solidFill>
                  <a:srgbClr val="888888"/>
                </a:solidFill>
              </a:defRPr>
            </a:lvl3pPr>
            <a:lvl4pPr lvl="3" algn="ctr">
              <a:spcBef>
                <a:spcPts val="240"/>
              </a:spcBef>
              <a:spcAft>
                <a:spcPts val="0"/>
              </a:spcAft>
              <a:buSzPts val="1200"/>
              <a:buNone/>
              <a:defRPr>
                <a:solidFill>
                  <a:srgbClr val="888888"/>
                </a:solidFill>
              </a:defRPr>
            </a:lvl4pPr>
            <a:lvl5pPr lvl="4" algn="ctr">
              <a:spcBef>
                <a:spcPts val="240"/>
              </a:spcBef>
              <a:spcAft>
                <a:spcPts val="0"/>
              </a:spcAft>
              <a:buSzPts val="12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37" name="Google Shape;37;p7"/>
          <p:cNvPicPr preferRelativeResize="0"/>
          <p:nvPr/>
        </p:nvPicPr>
        <p:blipFill rotWithShape="1">
          <a:blip r:embed="rId4">
            <a:alphaModFix/>
          </a:blip>
          <a:srcRect/>
          <a:stretch/>
        </p:blipFill>
        <p:spPr>
          <a:xfrm>
            <a:off x="0" y="0"/>
            <a:ext cx="9144000" cy="11250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4881562" y="1943100"/>
            <a:ext cx="3582987" cy="1993900"/>
          </a:xfrm>
          <a:prstGeom prst="rect">
            <a:avLst/>
          </a:prstGeom>
          <a:solidFill>
            <a:srgbClr val="A5A5A5"/>
          </a:solidFill>
          <a:ln>
            <a:noFill/>
          </a:ln>
        </p:spPr>
        <p:txBody>
          <a:bodyPr spcFirstLastPara="1" wrap="square" lIns="360000" tIns="374400" rIns="360000" bIns="421200" anchor="t" anchorCtr="0">
            <a:normAutofit/>
          </a:bodyPr>
          <a:lstStyle>
            <a:lvl1pPr marL="457200" lvl="0" indent="-228600" algn="l">
              <a:spcBef>
                <a:spcPts val="320"/>
              </a:spcBef>
              <a:spcAft>
                <a:spcPts val="0"/>
              </a:spcAft>
              <a:buSzPts val="1600"/>
              <a:buNone/>
              <a:defRPr sz="1600" b="0" i="0">
                <a:solidFill>
                  <a:srgbClr val="FFFFFF"/>
                </a:solidFill>
                <a:latin typeface="Arial"/>
                <a:ea typeface="Arial"/>
                <a:cs typeface="Arial"/>
                <a:sym typeface="Arial"/>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40" name="Google Shape;40;p8"/>
          <p:cNvPicPr preferRelativeResize="0"/>
          <p:nvPr/>
        </p:nvPicPr>
        <p:blipFill rotWithShape="1">
          <a:blip r:embed="rId2">
            <a:alphaModFix/>
          </a:blip>
          <a:srcRect/>
          <a:stretch/>
        </p:blipFill>
        <p:spPr>
          <a:xfrm>
            <a:off x="0" y="4892908"/>
            <a:ext cx="9144000" cy="196509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1"/>
        <p:cNvGrpSpPr/>
        <p:nvPr/>
      </p:nvGrpSpPr>
      <p:grpSpPr>
        <a:xfrm>
          <a:off x="0" y="0"/>
          <a:ext cx="0" cy="0"/>
          <a:chOff x="0" y="0"/>
          <a:chExt cx="0" cy="0"/>
        </a:xfrm>
      </p:grpSpPr>
      <p:pic>
        <p:nvPicPr>
          <p:cNvPr id="42" name="Google Shape;42;p9"/>
          <p:cNvPicPr preferRelativeResize="0"/>
          <p:nvPr/>
        </p:nvPicPr>
        <p:blipFill rotWithShape="1">
          <a:blip r:embed="rId2">
            <a:alphaModFix/>
          </a:blip>
          <a:srcRect/>
          <a:stretch/>
        </p:blipFill>
        <p:spPr>
          <a:xfrm>
            <a:off x="0" y="0"/>
            <a:ext cx="9144000" cy="6855858"/>
          </a:xfrm>
          <a:prstGeom prst="rect">
            <a:avLst/>
          </a:prstGeom>
          <a:noFill/>
          <a:ln>
            <a:noFill/>
          </a:ln>
        </p:spPr>
      </p:pic>
      <p:sp>
        <p:nvSpPr>
          <p:cNvPr id="43" name="Google Shape;43;p9"/>
          <p:cNvSpPr txBox="1">
            <a:spLocks noGrp="1"/>
          </p:cNvSpPr>
          <p:nvPr>
            <p:ph type="title"/>
          </p:nvPr>
        </p:nvSpPr>
        <p:spPr>
          <a:xfrm>
            <a:off x="2366880" y="2116815"/>
            <a:ext cx="5946066" cy="1116139"/>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3200"/>
              <a:buFont typeface="Arial"/>
              <a:buNone/>
              <a:defRPr sz="32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2366880" y="3448050"/>
            <a:ext cx="5946066" cy="1415023"/>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5"/>
        <p:cNvGrpSpPr/>
        <p:nvPr/>
      </p:nvGrpSpPr>
      <p:grpSpPr>
        <a:xfrm>
          <a:off x="0" y="0"/>
          <a:ext cx="0" cy="0"/>
          <a:chOff x="0" y="0"/>
          <a:chExt cx="0" cy="0"/>
        </a:xfrm>
      </p:grpSpPr>
      <p:pic>
        <p:nvPicPr>
          <p:cNvPr id="46" name="Google Shape;46;p10"/>
          <p:cNvPicPr preferRelativeResize="0"/>
          <p:nvPr/>
        </p:nvPicPr>
        <p:blipFill rotWithShape="1">
          <a:blip r:embed="rId2">
            <a:alphaModFix/>
          </a:blip>
          <a:srcRect/>
          <a:stretch/>
        </p:blipFill>
        <p:spPr>
          <a:xfrm>
            <a:off x="0" y="0"/>
            <a:ext cx="9144000" cy="6857464"/>
          </a:xfrm>
          <a:prstGeom prst="rect">
            <a:avLst/>
          </a:prstGeom>
          <a:noFill/>
          <a:ln>
            <a:noFill/>
          </a:ln>
        </p:spPr>
      </p:pic>
      <p:sp>
        <p:nvSpPr>
          <p:cNvPr id="47" name="Google Shape;47;p10"/>
          <p:cNvSpPr txBox="1">
            <a:spLocks noGrp="1"/>
          </p:cNvSpPr>
          <p:nvPr>
            <p:ph type="title"/>
          </p:nvPr>
        </p:nvSpPr>
        <p:spPr>
          <a:xfrm>
            <a:off x="2212937" y="4199163"/>
            <a:ext cx="5946066" cy="1116139"/>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3200"/>
              <a:buFont typeface="Arial"/>
              <a:buNone/>
              <a:defRPr sz="32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0"/>
          <p:cNvSpPr txBox="1">
            <a:spLocks noGrp="1"/>
          </p:cNvSpPr>
          <p:nvPr>
            <p:ph type="body" idx="1"/>
          </p:nvPr>
        </p:nvSpPr>
        <p:spPr>
          <a:xfrm>
            <a:off x="2212937" y="5530398"/>
            <a:ext cx="5946066" cy="1050973"/>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42913" y="447675"/>
            <a:ext cx="8245475" cy="1014852"/>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142F53"/>
              </a:buClr>
              <a:buSzPts val="2800"/>
              <a:buFont typeface="Arial"/>
              <a:buNone/>
              <a:defRPr sz="2800" b="1" i="0" u="none" strike="noStrike" cap="none">
                <a:solidFill>
                  <a:srgbClr val="142F5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42914" y="1606855"/>
            <a:ext cx="8247062" cy="3733575"/>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rgbClr val="142F53"/>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rgbClr val="142F53"/>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rgbClr val="142F53"/>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rgbClr val="142F53"/>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rgbClr val="142F53"/>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 name="Google Shape;12;p1"/>
          <p:cNvPicPr preferRelativeResize="0"/>
          <p:nvPr/>
        </p:nvPicPr>
        <p:blipFill rotWithShape="1">
          <a:blip r:embed="rId15">
            <a:alphaModFix/>
          </a:blip>
          <a:srcRect/>
          <a:stretch/>
        </p:blipFill>
        <p:spPr>
          <a:xfrm>
            <a:off x="0" y="5336500"/>
            <a:ext cx="9144000" cy="1521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13" y="447675"/>
            <a:ext cx="8245475" cy="1014852"/>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42914" y="1606855"/>
            <a:ext cx="8247062" cy="37335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6500"/>
            <a:ext cx="9144000" cy="1521500"/>
          </a:xfrm>
          <a:prstGeom prst="rect">
            <a:avLst/>
          </a:prstGeom>
        </p:spPr>
      </p:pic>
    </p:spTree>
    <p:extLst>
      <p:ext uri="{BB962C8B-B14F-4D97-AF65-F5344CB8AC3E}">
        <p14:creationId xmlns:p14="http://schemas.microsoft.com/office/powerpoint/2010/main" val="12298948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2800" b="1" kern="1200">
          <a:solidFill>
            <a:srgbClr val="142F53"/>
          </a:solidFill>
          <a:latin typeface="Arial"/>
          <a:ea typeface="+mj-ea"/>
          <a:cs typeface="Arial"/>
        </a:defRPr>
      </a:lvl1pPr>
    </p:titleStyle>
    <p:bodyStyle>
      <a:lvl1pPr marL="342900" indent="-342900" algn="l" defTabSz="457200" rtl="0" eaLnBrk="1" latinLnBrk="0" hangingPunct="1">
        <a:spcBef>
          <a:spcPct val="20000"/>
        </a:spcBef>
        <a:buClr>
          <a:srgbClr val="142F53"/>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rgbClr val="142F53"/>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rgbClr val="142F53"/>
        </a:buClr>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rgbClr val="142F53"/>
        </a:buClr>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Clr>
          <a:srgbClr val="142F53"/>
        </a:buClr>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hyperlink" Target="https://www.suffolk.edu/academics/advising-student-services/undergraduate-academic-advising-center"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suffolk.edu/cas/degrees-programs/undergraduate-program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svgsilh.com/image/303760.html" TargetMode="External"/><Relationship Id="rId5" Type="http://schemas.openxmlformats.org/officeDocument/2006/relationships/image" Target="../media/image16.png"/><Relationship Id="rId4" Type="http://schemas.openxmlformats.org/officeDocument/2006/relationships/hyperlink" Target="https://www.suffolk.edu/business/degrees-programs/undergraduate-program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nl.wikipedia.org/wiki/Workday"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sumail.sharepoint.com/sites/GeneralWorkdayTraining/_layouts/15/stream.aspx?id=%2Fsites%2FGeneralWorkdayTraining%2FShared%20Documents%2FWS%20Videos%20%28Published%29%2FV206%20Saved%20Schedules%2Emp4&amp;ga=1&amp;referrer=StreamWebApp%2EWeb&amp;referrerScenario=AddressBarCopied%2Eview" TargetMode="External"/><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sumail.sharepoint.com/sites/GeneralWorkdayTraining/_layouts/15/stream.aspx?id=%2Fsites%2FGeneralWorkdayTraining%2FShared%20Documents%2FWS%20Videos%20%28Published%29%2FV203%20Student%20Profile%20Academics%20Tab%2Emp4&amp;ga=1" TargetMode="Externa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hyperlink" Target="https://globalvoices.org/2023/06/19/juneteenth-meet-the-first-and-last-racist/"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suffolk.edu/academics/current-student-resources/academic-calendar/college-of-arts-and-sciences-and-sawyer-business-school" TargetMode="Externa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hyperlink" Target="https://helenabaillio.wordpress.com/2010/02/15/its-presidents-day-write-your-letter-to-mr-president-and-celebrate/" TargetMode="External"/><Relationship Id="rId2" Type="http://schemas.openxmlformats.org/officeDocument/2006/relationships/hyperlink" Target="https://www.suffolk.edu/academics/current-student-resources/academic-calendar/college-of-arts-and-sciences-and-sawyer-business-school" TargetMode="External"/><Relationship Id="rId1" Type="http://schemas.openxmlformats.org/officeDocument/2006/relationships/slideLayout" Target="../slideLayouts/slideLayout12.xml"/><Relationship Id="rId6" Type="http://schemas.openxmlformats.org/officeDocument/2006/relationships/image" Target="../media/image32.jpg"/><Relationship Id="rId5" Type="http://schemas.openxmlformats.org/officeDocument/2006/relationships/hyperlink" Target="https://www.momentsofintrospection.com/2019/01/martin-luther-king-jr-day-2019.html" TargetMode="Externa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hyperlink" Target="mailto:claire.ingelfinger@suffolk.edu"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suffolk.edu/student-life/student-services/student-handbook"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mailto:slenzie@suffolk.edu"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suffolk.edu/cas/degrees-programs/honors-program" TargetMode="External"/><Relationship Id="rId5" Type="http://schemas.openxmlformats.org/officeDocument/2006/relationships/hyperlink" Target="https://www.suffolk.edu/business/degrees-programs/undergraduate-services-resources/honors/honors-program" TargetMode="External"/><Relationship Id="rId4" Type="http://schemas.openxmlformats.org/officeDocument/2006/relationships/hyperlink" Target="mailto:klarkin@suffolk.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542666" y="2155083"/>
            <a:ext cx="8245474" cy="481094"/>
          </a:xfrm>
          <a:prstGeom prst="rect">
            <a:avLst/>
          </a:prstGeom>
          <a:noFill/>
          <a:ln>
            <a:noFill/>
          </a:ln>
        </p:spPr>
        <p:txBody>
          <a:bodyPr spcFirstLastPara="1" wrap="square" lIns="91425" tIns="45700" rIns="91425" bIns="45700" anchor="t" anchorCtr="0">
            <a:normAutofit fontScale="90000"/>
          </a:bodyPr>
          <a:lstStyle/>
          <a:p>
            <a:pPr algn="ctr">
              <a:buSzPct val="100000"/>
            </a:pPr>
            <a:r>
              <a:rPr lang="en-US" sz="4400" dirty="0">
                <a:solidFill>
                  <a:srgbClr val="0070C0"/>
                </a:solidFill>
              </a:rPr>
              <a:t>Exiting the International Year One (IYO) Program</a:t>
            </a:r>
            <a:endParaRPr dirty="0">
              <a:solidFill>
                <a:srgbClr val="0070C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4985700" y="2605132"/>
            <a:ext cx="5946066" cy="1116139"/>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lt1"/>
              </a:buClr>
              <a:buSzPct val="100000"/>
              <a:buFont typeface="Arial"/>
              <a:buNone/>
            </a:pPr>
            <a:r>
              <a:rPr lang="en-US" dirty="0"/>
              <a:t>STUDENT</a:t>
            </a:r>
            <a:br>
              <a:rPr lang="en-US" dirty="0"/>
            </a:br>
            <a:r>
              <a:rPr lang="en-US" dirty="0"/>
              <a:t>RESOURCES &amp; </a:t>
            </a:r>
            <a:br>
              <a:rPr lang="en-US" dirty="0"/>
            </a:br>
            <a:r>
              <a:rPr lang="en-US" dirty="0"/>
              <a:t>SUPPORT</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C911E9-4E9F-4D0E-A5DD-AE2A21696E54}"/>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C860DBA-B183-8C49-A4EE-4AF1B84E3C0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4" name="Picture Placeholder 3">
            <a:extLst>
              <a:ext uri="{FF2B5EF4-FFF2-40B4-BE49-F238E27FC236}">
                <a16:creationId xmlns:a16="http://schemas.microsoft.com/office/drawing/2014/main" id="{1A559C02-C153-481D-8611-E06ABE0DD88F}"/>
              </a:ext>
            </a:extLst>
          </p:cNvPr>
          <p:cNvGraphicFramePr>
            <a:graphicFrameLocks noGrp="1"/>
          </p:cNvGraphicFramePr>
          <p:nvPr>
            <p:ph type="pic" sz="quarter" idx="12"/>
            <p:extLst>
              <p:ext uri="{D42A27DB-BD31-4B8C-83A1-F6EECF244321}">
                <p14:modId xmlns:p14="http://schemas.microsoft.com/office/powerpoint/2010/main" val="3985148345"/>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0AEEDB3-F2B7-405D-B036-A8335512E913}"/>
              </a:ext>
            </a:extLst>
          </p:cNvPr>
          <p:cNvSpPr txBox="1"/>
          <p:nvPr/>
        </p:nvSpPr>
        <p:spPr>
          <a:xfrm>
            <a:off x="239697" y="5637321"/>
            <a:ext cx="320483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Academic Advising</a:t>
            </a:r>
          </a:p>
        </p:txBody>
      </p:sp>
      <p:sp>
        <p:nvSpPr>
          <p:cNvPr id="5" name="TextBox 4">
            <a:extLst>
              <a:ext uri="{FF2B5EF4-FFF2-40B4-BE49-F238E27FC236}">
                <a16:creationId xmlns:a16="http://schemas.microsoft.com/office/drawing/2014/main" id="{87DE8F43-B5C0-48D5-A4A5-959B519D80C3}"/>
              </a:ext>
            </a:extLst>
          </p:cNvPr>
          <p:cNvSpPr txBox="1"/>
          <p:nvPr/>
        </p:nvSpPr>
        <p:spPr>
          <a:xfrm>
            <a:off x="3684233" y="5601810"/>
            <a:ext cx="5122416" cy="738664"/>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staff of the Undergraduate Academic Advising Center (UAAC) can assist until you are assigned a major advisor</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here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more information or to make an appointment</a:t>
            </a:r>
          </a:p>
        </p:txBody>
      </p:sp>
    </p:spTree>
    <p:extLst>
      <p:ext uri="{BB962C8B-B14F-4D97-AF65-F5344CB8AC3E}">
        <p14:creationId xmlns:p14="http://schemas.microsoft.com/office/powerpoint/2010/main" val="475543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3447538" y="2439567"/>
            <a:ext cx="5285496" cy="1116139"/>
          </a:xfrm>
          <a:prstGeom prst="rect">
            <a:avLst/>
          </a:prstGeom>
          <a:noFill/>
          <a:ln>
            <a:noFill/>
          </a:ln>
        </p:spPr>
        <p:txBody>
          <a:bodyPr spcFirstLastPara="1" wrap="square" lIns="91425" tIns="45700" rIns="91425" bIns="45700" anchor="t" anchorCtr="0">
            <a:normAutofit/>
          </a:bodyPr>
          <a:lstStyle/>
          <a:p>
            <a:r>
              <a:rPr lang="en-US" dirty="0"/>
              <a:t>FALL 2024 </a:t>
            </a:r>
            <a:br>
              <a:rPr lang="en-US" dirty="0"/>
            </a:b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a:off x="442913" y="212148"/>
            <a:ext cx="8245475" cy="101485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142F53"/>
              </a:buClr>
              <a:buSzPts val="2800"/>
              <a:buFont typeface="Arial"/>
              <a:buNone/>
            </a:pPr>
            <a:r>
              <a:rPr lang="en-US" dirty="0"/>
              <a:t>Course Registration </a:t>
            </a:r>
            <a:endParaRPr dirty="0"/>
          </a:p>
        </p:txBody>
      </p:sp>
      <p:sp>
        <p:nvSpPr>
          <p:cNvPr id="163" name="Google Shape;163;p24"/>
          <p:cNvSpPr txBox="1"/>
          <p:nvPr/>
        </p:nvSpPr>
        <p:spPr>
          <a:xfrm>
            <a:off x="455612" y="847172"/>
            <a:ext cx="8245500" cy="4862829"/>
          </a:xfrm>
          <a:prstGeom prst="rect">
            <a:avLst/>
          </a:prstGeom>
          <a:noFill/>
          <a:ln>
            <a:noFill/>
          </a:ln>
        </p:spPr>
        <p:txBody>
          <a:bodyPr spcFirstLastPara="1" wrap="square" lIns="91425" tIns="45700" rIns="91425" bIns="45700" anchor="t" anchorCtr="0">
            <a:spAutoFit/>
          </a:bodyPr>
          <a:lstStyle/>
          <a:p>
            <a:pPr marL="342900" indent="-361950">
              <a:buClr>
                <a:schemeClr val="dk1"/>
              </a:buClr>
              <a:buSzPts val="2300"/>
              <a:buFont typeface="Arial"/>
              <a:buChar char="•"/>
            </a:pPr>
            <a:r>
              <a:rPr lang="en-US" sz="2300" dirty="0">
                <a:solidFill>
                  <a:schemeClr val="dk1"/>
                </a:solidFill>
                <a:ea typeface="Calibri"/>
                <a:cs typeface="Calibri"/>
                <a:sym typeface="Calibri"/>
              </a:rPr>
              <a:t>You will register for your own Fall 2024 courses since you will no longer be in the IYO program.  If you have not done so already, be sure to speak with Claire about recommended classes.</a:t>
            </a:r>
            <a:endParaRPr lang="en-US" sz="1700" dirty="0">
              <a:solidFill>
                <a:schemeClr val="dk1"/>
              </a:solidFill>
            </a:endParaRPr>
          </a:p>
          <a:p>
            <a:pPr marL="0" marR="0" lvl="0" indent="0" algn="l" rtl="0">
              <a:spcBef>
                <a:spcPts val="0"/>
              </a:spcBef>
              <a:spcAft>
                <a:spcPts val="0"/>
              </a:spcAft>
              <a:buSzPts val="2300"/>
              <a:buNone/>
            </a:pPr>
            <a:endParaRPr lang="en-US" sz="2300" dirty="0">
              <a:solidFill>
                <a:schemeClr val="dk1"/>
              </a:solidFill>
              <a:ea typeface="Calibri"/>
              <a:cs typeface="Calibri"/>
            </a:endParaRPr>
          </a:p>
          <a:p>
            <a:pPr marL="342900" indent="-361950">
              <a:buClr>
                <a:schemeClr val="dk1"/>
              </a:buClr>
              <a:buSzPts val="2300"/>
              <a:buChar char="•"/>
            </a:pPr>
            <a:r>
              <a:rPr lang="en-US" sz="2300" dirty="0">
                <a:solidFill>
                  <a:schemeClr val="dk1"/>
                </a:solidFill>
                <a:ea typeface="Calibri"/>
                <a:cs typeface="Calibri"/>
              </a:rPr>
              <a:t>If you have an immunization, documents or finance hold on your account, you will not be able to register.  Please get all holds cleared before registration starts on April 11.</a:t>
            </a:r>
          </a:p>
          <a:p>
            <a:pPr marL="342900" indent="-361950">
              <a:buClr>
                <a:schemeClr val="dk1"/>
              </a:buClr>
              <a:buSzPts val="2300"/>
              <a:buChar char="•"/>
            </a:pPr>
            <a:endParaRPr lang="en-US" sz="2300" dirty="0">
              <a:solidFill>
                <a:schemeClr val="dk1"/>
              </a:solidFill>
              <a:cs typeface="Calibri"/>
            </a:endParaRPr>
          </a:p>
          <a:p>
            <a:pPr marL="342900" indent="-361950">
              <a:buClr>
                <a:schemeClr val="dk1"/>
              </a:buClr>
              <a:buSzPts val="2300"/>
              <a:buChar char="•"/>
            </a:pPr>
            <a:r>
              <a:rPr lang="en-US" sz="2300" dirty="0"/>
              <a:t>Have questions??  Come to the third floor computer lab for extra help during the IYO Registration Workshop on Friday, April 12</a:t>
            </a:r>
            <a:r>
              <a:rPr lang="en-US" sz="2300" baseline="30000" dirty="0"/>
              <a:t>th</a:t>
            </a:r>
            <a:r>
              <a:rPr lang="en-US" sz="2300" dirty="0"/>
              <a:t> from 2-4pm.</a:t>
            </a:r>
            <a:endParaRPr lang="en-US" sz="2300" dirty="0">
              <a:solidFill>
                <a:schemeClr val="dk1"/>
              </a:solidFill>
              <a:ea typeface="Calibri"/>
              <a:cs typeface="Calibri"/>
            </a:endParaRPr>
          </a:p>
          <a:p>
            <a:pPr marL="0" marR="0" lvl="0" indent="0" algn="l" rtl="0">
              <a:spcBef>
                <a:spcPts val="0"/>
              </a:spcBef>
              <a:spcAft>
                <a:spcPts val="0"/>
              </a:spcAft>
              <a:buNone/>
            </a:pPr>
            <a:endParaRPr lang="en-US" sz="2000" dirty="0">
              <a:latin typeface="Calibri"/>
              <a:ea typeface="Calibri"/>
              <a:cs typeface="Calibri"/>
            </a:endParaRPr>
          </a:p>
          <a:p>
            <a:endParaRPr lang="en-US" dirty="0">
              <a:ea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180450" y="231119"/>
            <a:ext cx="8245475" cy="101485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142F53"/>
              </a:buClr>
              <a:buSzPts val="2800"/>
              <a:buFont typeface="Arial"/>
              <a:buNone/>
            </a:pPr>
            <a:r>
              <a:rPr lang="en-US" sz="3200" dirty="0"/>
              <a:t>Confirming Your Major</a:t>
            </a:r>
            <a:endParaRPr sz="3200" dirty="0"/>
          </a:p>
        </p:txBody>
      </p:sp>
      <p:sp>
        <p:nvSpPr>
          <p:cNvPr id="169" name="Google Shape;169;p25"/>
          <p:cNvSpPr txBox="1">
            <a:spLocks noGrp="1"/>
          </p:cNvSpPr>
          <p:nvPr>
            <p:ph type="body" idx="1"/>
          </p:nvPr>
        </p:nvSpPr>
        <p:spPr>
          <a:xfrm>
            <a:off x="457288" y="961800"/>
            <a:ext cx="8231100" cy="4934400"/>
          </a:xfrm>
          <a:prstGeom prst="rect">
            <a:avLst/>
          </a:prstGeom>
          <a:noFill/>
          <a:ln>
            <a:noFill/>
          </a:ln>
        </p:spPr>
        <p:txBody>
          <a:bodyPr spcFirstLastPara="1" wrap="square" lIns="91425" tIns="45700" rIns="91425" bIns="45700" anchor="t" anchorCtr="0">
            <a:noAutofit/>
          </a:bodyPr>
          <a:lstStyle/>
          <a:p>
            <a:pPr marL="342900" indent="-342900">
              <a:spcBef>
                <a:spcPts val="0"/>
              </a:spcBef>
              <a:buSzPct val="100000"/>
            </a:pPr>
            <a:r>
              <a:rPr lang="en-US" sz="2000" dirty="0">
                <a:ea typeface="Calibri"/>
                <a:cs typeface="Calibri"/>
                <a:sym typeface="Calibri"/>
              </a:rPr>
              <a:t>You should have already declared a major.  If you wish to change it before your progression, please contact Claire.</a:t>
            </a:r>
          </a:p>
          <a:p>
            <a:pPr marL="342900" indent="-342900">
              <a:spcBef>
                <a:spcPts val="0"/>
              </a:spcBef>
              <a:buSzPct val="100000"/>
            </a:pPr>
            <a:endParaRPr lang="en-US" sz="2000" dirty="0">
              <a:ea typeface="Calibri"/>
              <a:cs typeface="Calibri"/>
              <a:sym typeface="Calibri"/>
            </a:endParaRPr>
          </a:p>
          <a:p>
            <a:pPr marL="342900" indent="-342900">
              <a:spcBef>
                <a:spcPts val="0"/>
              </a:spcBef>
              <a:buSzPct val="100000"/>
            </a:pPr>
            <a:r>
              <a:rPr lang="en-US" sz="2000" dirty="0">
                <a:ea typeface="Calibri"/>
                <a:cs typeface="Calibri"/>
                <a:sym typeface="Calibri"/>
              </a:rPr>
              <a:t>A major can be changed at any time throughout your time at Suffolk though you should make sure you understand each degree’s requirements and how they fit in to your overall career goals</a:t>
            </a:r>
          </a:p>
          <a:p>
            <a:pPr marL="800100" lvl="1" indent="-342900">
              <a:spcBef>
                <a:spcPts val="0"/>
              </a:spcBef>
              <a:buSzPct val="100000"/>
              <a:buFont typeface="Courier New" panose="02070309020205020404" pitchFamily="49" charset="0"/>
              <a:buChar char="o"/>
            </a:pPr>
            <a:r>
              <a:rPr lang="en-US" sz="2000" dirty="0">
                <a:ea typeface="Calibri"/>
                <a:cs typeface="Calibri"/>
                <a:sym typeface="Calibri"/>
              </a:rPr>
              <a:t>Undergraduate academic advising can always help with those conversations</a:t>
            </a:r>
          </a:p>
          <a:p>
            <a:pPr marL="0" indent="0">
              <a:spcBef>
                <a:spcPts val="0"/>
              </a:spcBef>
              <a:buSzPct val="100000"/>
              <a:buNone/>
            </a:pPr>
            <a:endParaRPr sz="2000" dirty="0">
              <a:ea typeface="Calibri"/>
              <a:cs typeface="Calibri"/>
            </a:endParaRPr>
          </a:p>
          <a:p>
            <a:pPr marL="0" indent="0">
              <a:spcBef>
                <a:spcPts val="325"/>
              </a:spcBef>
              <a:buSzPct val="100000"/>
              <a:buNone/>
            </a:pPr>
            <a:r>
              <a:rPr lang="en-US" sz="2000" dirty="0">
                <a:ea typeface="Calibri"/>
                <a:cs typeface="Calibri"/>
                <a:sym typeface="Calibri"/>
              </a:rPr>
              <a:t> All undergraduate majors at Suffolk:</a:t>
            </a:r>
            <a:endParaRPr sz="2000" dirty="0"/>
          </a:p>
          <a:p>
            <a:pPr marL="339725" indent="-339725">
              <a:lnSpc>
                <a:spcPct val="115000"/>
              </a:lnSpc>
              <a:spcBef>
                <a:spcPts val="500"/>
              </a:spcBef>
              <a:buClr>
                <a:schemeClr val="dk1"/>
              </a:buClr>
              <a:buSzPct val="50000"/>
              <a:buNone/>
            </a:pPr>
            <a:r>
              <a:rPr lang="en-US" sz="2000" dirty="0">
                <a:solidFill>
                  <a:srgbClr val="142F53"/>
                </a:solidFill>
              </a:rPr>
              <a:t>•    </a:t>
            </a:r>
            <a:r>
              <a:rPr lang="en-US" sz="2000" u="sng" dirty="0">
                <a:solidFill>
                  <a:schemeClr val="hlink"/>
                </a:solidFill>
                <a:hlinkClick r:id="rId3"/>
              </a:rPr>
              <a:t>College of Arts &amp; Sciences Majors</a:t>
            </a:r>
            <a:endParaRPr sz="2000" u="sng" dirty="0">
              <a:solidFill>
                <a:schemeClr val="hlink"/>
              </a:solidFill>
            </a:endParaRPr>
          </a:p>
          <a:p>
            <a:pPr marL="339725" indent="-339725">
              <a:lnSpc>
                <a:spcPct val="115000"/>
              </a:lnSpc>
              <a:spcBef>
                <a:spcPts val="500"/>
              </a:spcBef>
              <a:buClr>
                <a:schemeClr val="dk1"/>
              </a:buClr>
              <a:buSzPct val="50000"/>
              <a:buNone/>
            </a:pPr>
            <a:r>
              <a:rPr lang="en-US" sz="2000" dirty="0">
                <a:solidFill>
                  <a:srgbClr val="142F53"/>
                </a:solidFill>
              </a:rPr>
              <a:t>•    </a:t>
            </a:r>
            <a:r>
              <a:rPr lang="en-US" sz="2000" u="sng" dirty="0">
                <a:solidFill>
                  <a:schemeClr val="hlink"/>
                </a:solidFill>
                <a:hlinkClick r:id="rId4">
                  <a:extLst>
                    <a:ext uri="{A12FA001-AC4F-418D-AE19-62706E023703}">
                      <ahyp:hlinkClr xmlns:ahyp="http://schemas.microsoft.com/office/drawing/2018/hyperlinkcolor" val="tx"/>
                    </a:ext>
                  </a:extLst>
                </a:hlinkClick>
              </a:rPr>
              <a:t>Sawyer Business School Majors</a:t>
            </a:r>
            <a:endParaRPr sz="2000" u="sng" dirty="0">
              <a:solidFill>
                <a:schemeClr val="hlink"/>
              </a:solidFill>
            </a:endParaRPr>
          </a:p>
          <a:p>
            <a:pPr marL="0" lvl="0" indent="0" algn="l" rtl="0">
              <a:spcBef>
                <a:spcPts val="325"/>
              </a:spcBef>
              <a:spcAft>
                <a:spcPts val="0"/>
              </a:spcAft>
              <a:buSzPct val="100000"/>
              <a:buNone/>
            </a:pPr>
            <a:endParaRPr sz="5000" dirty="0">
              <a:ea typeface="Calibri"/>
              <a:cs typeface="Calibri"/>
            </a:endParaRPr>
          </a:p>
        </p:txBody>
      </p:sp>
      <p:pic>
        <p:nvPicPr>
          <p:cNvPr id="7" name="Picture 6">
            <a:extLst>
              <a:ext uri="{FF2B5EF4-FFF2-40B4-BE49-F238E27FC236}">
                <a16:creationId xmlns:a16="http://schemas.microsoft.com/office/drawing/2014/main" id="{9B93A959-AAD1-44FD-A781-87F41EA51EA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250177" y="3620729"/>
            <a:ext cx="3175748" cy="24965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32064" y="183554"/>
            <a:ext cx="9144000" cy="1014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142F53"/>
              </a:buClr>
              <a:buSzPts val="2800"/>
              <a:buFont typeface="Arial"/>
              <a:buNone/>
            </a:pPr>
            <a:r>
              <a:rPr lang="en-US"/>
              <a:t>Course Registration FAQs</a:t>
            </a:r>
            <a:endParaRPr/>
          </a:p>
        </p:txBody>
      </p:sp>
      <p:sp>
        <p:nvSpPr>
          <p:cNvPr id="176" name="Google Shape;176;p26"/>
          <p:cNvSpPr txBox="1"/>
          <p:nvPr/>
        </p:nvSpPr>
        <p:spPr>
          <a:xfrm>
            <a:off x="153254" y="718331"/>
            <a:ext cx="8708700" cy="6155491"/>
          </a:xfrm>
          <a:prstGeom prst="rect">
            <a:avLst/>
          </a:prstGeom>
          <a:noFill/>
          <a:ln>
            <a:noFill/>
          </a:ln>
        </p:spPr>
        <p:txBody>
          <a:bodyPr spcFirstLastPara="1" wrap="square" lIns="91425" tIns="45700" rIns="91425" bIns="45700" anchor="t" anchorCtr="0">
            <a:spAutoFit/>
          </a:bodyPr>
          <a:lstStyle/>
          <a:p>
            <a:pPr marL="457200" lvl="1" indent="-342900">
              <a:buFont typeface="Arial,Sans-Serif"/>
              <a:buChar char="•"/>
            </a:pPr>
            <a:r>
              <a:rPr lang="en-US" sz="1600" i="1" dirty="0">
                <a:solidFill>
                  <a:schemeClr val="dk1"/>
                </a:solidFill>
                <a:cs typeface="Calibri"/>
              </a:rPr>
              <a:t>When should I register for next semester's courses?</a:t>
            </a:r>
            <a:endParaRPr lang="en-US" sz="1600" i="1" dirty="0">
              <a:solidFill>
                <a:schemeClr val="dk1"/>
              </a:solidFill>
            </a:endParaRPr>
          </a:p>
          <a:p>
            <a:pPr marL="914400" lvl="2" indent="-342900">
              <a:buClr>
                <a:schemeClr val="dk1"/>
              </a:buClr>
              <a:buFont typeface="Courier New,monospace"/>
              <a:buChar char="o"/>
            </a:pPr>
            <a:r>
              <a:rPr lang="en-US" sz="1600" dirty="0">
                <a:solidFill>
                  <a:schemeClr val="dk1"/>
                </a:solidFill>
                <a:ea typeface="Calibri"/>
                <a:cs typeface="Calibri"/>
              </a:rPr>
              <a:t>You should have already started to create a saved schedule in Workday student for your fall classes (summer courses are optional)</a:t>
            </a:r>
          </a:p>
          <a:p>
            <a:pPr marL="914400" lvl="2" indent="-342900">
              <a:buClr>
                <a:schemeClr val="dk1"/>
              </a:buClr>
              <a:buFont typeface="Courier New,monospace"/>
              <a:buChar char="o"/>
            </a:pPr>
            <a:r>
              <a:rPr lang="en-US" sz="1600" dirty="0">
                <a:solidFill>
                  <a:schemeClr val="dk1"/>
                </a:solidFill>
                <a:ea typeface="Calibri"/>
                <a:cs typeface="Calibri"/>
              </a:rPr>
              <a:t>Keep an eye on your email to learn your registration date and time (around April 11)</a:t>
            </a:r>
          </a:p>
          <a:p>
            <a:pPr marL="914400" lvl="2" indent="-342900">
              <a:buClr>
                <a:schemeClr val="dk1"/>
              </a:buClr>
              <a:buFont typeface="Courier New,monospace"/>
              <a:buChar char="o"/>
            </a:pPr>
            <a:endParaRPr lang="en-US" sz="1600" dirty="0">
              <a:solidFill>
                <a:schemeClr val="dk1"/>
              </a:solidFill>
              <a:ea typeface="Calibri"/>
              <a:cs typeface="Calibri"/>
            </a:endParaRPr>
          </a:p>
          <a:p>
            <a:pPr marL="457200" lvl="2" indent="-342900">
              <a:buClr>
                <a:schemeClr val="dk1"/>
              </a:buClr>
              <a:buChar char="•"/>
            </a:pPr>
            <a:r>
              <a:rPr lang="en-US" sz="1600" i="1" dirty="0">
                <a:solidFill>
                  <a:schemeClr val="dk1"/>
                </a:solidFill>
                <a:ea typeface="Calibri"/>
                <a:cs typeface="Calibri"/>
              </a:rPr>
              <a:t>Where can I figure out what courses to take next semester?</a:t>
            </a:r>
            <a:endParaRPr lang="en-US" sz="1600" dirty="0">
              <a:solidFill>
                <a:schemeClr val="dk1"/>
              </a:solidFill>
              <a:ea typeface="Calibri"/>
              <a:cs typeface="Calibri"/>
            </a:endParaRPr>
          </a:p>
          <a:p>
            <a:pPr marL="914400" lvl="2" indent="-342900">
              <a:buClr>
                <a:schemeClr val="dk1"/>
              </a:buClr>
              <a:buFont typeface="Courier New"/>
              <a:buChar char="o"/>
            </a:pPr>
            <a:r>
              <a:rPr lang="en-US" sz="1600" dirty="0">
                <a:ea typeface="Calibri"/>
              </a:rPr>
              <a:t>View ALL available courses in Workday Student </a:t>
            </a:r>
          </a:p>
          <a:p>
            <a:pPr marL="914400" lvl="2" indent="-342900">
              <a:buClr>
                <a:schemeClr val="dk1"/>
              </a:buClr>
              <a:buFont typeface="Courier New"/>
              <a:buChar char="o"/>
            </a:pPr>
            <a:r>
              <a:rPr lang="en-US" sz="1600" dirty="0">
                <a:ea typeface="Calibri"/>
              </a:rPr>
              <a:t>Be sure the courses are directly applicable to your major                                           or overall degree</a:t>
            </a:r>
            <a:r>
              <a:rPr lang="en-US" sz="1600" dirty="0">
                <a:highlight>
                  <a:srgbClr val="FFFF00"/>
                </a:highlight>
                <a:ea typeface="Calibri"/>
              </a:rPr>
              <a:t> </a:t>
            </a:r>
            <a:endParaRPr lang="en-US" sz="1600" i="1" dirty="0">
              <a:highlight>
                <a:srgbClr val="FFFF00"/>
              </a:highlight>
              <a:ea typeface="Calibri"/>
              <a:cs typeface="Calibri"/>
            </a:endParaRPr>
          </a:p>
          <a:p>
            <a:pPr marL="914400" marR="0" lvl="0" indent="0" algn="l" rtl="0">
              <a:lnSpc>
                <a:spcPct val="100000"/>
              </a:lnSpc>
              <a:spcBef>
                <a:spcPts val="0"/>
              </a:spcBef>
              <a:spcAft>
                <a:spcPts val="0"/>
              </a:spcAft>
              <a:buClr>
                <a:srgbClr val="000000"/>
              </a:buClr>
              <a:buSzPts val="1400"/>
              <a:buFont typeface="Arial"/>
              <a:buNone/>
            </a:pPr>
            <a:endParaRPr sz="1600" i="0" u="none" strike="noStrike" cap="none" dirty="0">
              <a:solidFill>
                <a:schemeClr val="dk1"/>
              </a:solidFill>
              <a:ea typeface="Calibri"/>
              <a:cs typeface="Calibri"/>
            </a:endParaRPr>
          </a:p>
          <a:p>
            <a:pPr marL="412750" indent="-285750">
              <a:buClr>
                <a:schemeClr val="dk1"/>
              </a:buClr>
              <a:buSzPts val="1600"/>
              <a:buChar char="•"/>
            </a:pPr>
            <a:r>
              <a:rPr lang="en-US" sz="1600" i="1" u="none" strike="noStrike" cap="none" dirty="0">
                <a:solidFill>
                  <a:schemeClr val="dk1"/>
                </a:solidFill>
                <a:ea typeface="Calibri"/>
                <a:cs typeface="Calibri"/>
                <a:sym typeface="Calibri"/>
              </a:rPr>
              <a:t>How many credits do I need to take each semester?</a:t>
            </a:r>
            <a:endParaRPr sz="1600" i="1" u="none" strike="noStrike" cap="none" dirty="0">
              <a:solidFill>
                <a:schemeClr val="dk1"/>
              </a:solidFill>
              <a:ea typeface="Calibri"/>
              <a:cs typeface="Calibri"/>
            </a:endParaRPr>
          </a:p>
          <a:p>
            <a:pPr marL="914400" lvl="1" indent="-330200">
              <a:buClr>
                <a:schemeClr val="dk1"/>
              </a:buClr>
              <a:buSzPts val="1600"/>
              <a:buFont typeface="Calibri"/>
              <a:buChar char="○"/>
            </a:pPr>
            <a:r>
              <a:rPr lang="en-US" sz="1600" b="0" i="0" u="none" strike="noStrike" cap="none" dirty="0">
                <a:solidFill>
                  <a:schemeClr val="dk1"/>
                </a:solidFill>
                <a:ea typeface="Calibri"/>
                <a:cs typeface="Calibri"/>
                <a:sym typeface="Calibri"/>
              </a:rPr>
              <a:t>You must be registered for 12 credits or more in order to be a full-time </a:t>
            </a:r>
            <a:r>
              <a:rPr lang="en-US" sz="1600" dirty="0">
                <a:solidFill>
                  <a:schemeClr val="dk1"/>
                </a:solidFill>
                <a:ea typeface="Calibri"/>
                <a:cs typeface="Calibri"/>
                <a:sym typeface="Calibri"/>
              </a:rPr>
              <a:t>student</a:t>
            </a:r>
            <a:endParaRPr lang="en-US" sz="1600" dirty="0">
              <a:solidFill>
                <a:schemeClr val="dk1"/>
              </a:solidFill>
              <a:ea typeface="Calibri"/>
              <a:cs typeface="Calibri"/>
            </a:endParaRPr>
          </a:p>
          <a:p>
            <a:pPr marL="1371600" lvl="2" indent="-330200">
              <a:buClr>
                <a:schemeClr val="dk1"/>
              </a:buClr>
              <a:buSzPts val="1600"/>
              <a:buFont typeface="Wingdings"/>
              <a:buChar char="§"/>
            </a:pPr>
            <a:r>
              <a:rPr lang="en-US" sz="1600" dirty="0">
                <a:solidFill>
                  <a:schemeClr val="dk1"/>
                </a:solidFill>
                <a:ea typeface="Calibri"/>
                <a:cs typeface="Calibri"/>
                <a:sym typeface="Calibri"/>
              </a:rPr>
              <a:t>This is required</a:t>
            </a:r>
            <a:r>
              <a:rPr lang="en-US" sz="1600" b="0" i="0" u="none" strike="noStrike" cap="none" dirty="0">
                <a:solidFill>
                  <a:schemeClr val="dk1"/>
                </a:solidFill>
                <a:ea typeface="Calibri"/>
                <a:cs typeface="Calibri"/>
                <a:sym typeface="Calibri"/>
              </a:rPr>
              <a:t> for your F-1 visa!</a:t>
            </a:r>
            <a:endParaRPr sz="1600" b="0" i="0" u="none" strike="noStrike" cap="none" dirty="0">
              <a:solidFill>
                <a:schemeClr val="dk1"/>
              </a:solidFill>
              <a:ea typeface="Calibri"/>
              <a:cs typeface="Calibri"/>
            </a:endParaRPr>
          </a:p>
          <a:p>
            <a:pPr marL="914400" lvl="1" indent="-330200">
              <a:buClr>
                <a:schemeClr val="dk1"/>
              </a:buClr>
              <a:buSzPts val="1600"/>
              <a:buFont typeface="Calibri"/>
              <a:buChar char="○"/>
            </a:pPr>
            <a:r>
              <a:rPr lang="en-US" sz="1600" dirty="0">
                <a:solidFill>
                  <a:schemeClr val="dk1"/>
                </a:solidFill>
                <a:ea typeface="Calibri"/>
                <a:cs typeface="Calibri"/>
                <a:sym typeface="Calibri"/>
              </a:rPr>
              <a:t>If you are not registered for 12 or more credits, it may be because you are on a course's waitlist.  While you wait, you</a:t>
            </a:r>
            <a:r>
              <a:rPr lang="en-US" sz="1600" b="0" i="0" u="none" strike="noStrike" cap="none" dirty="0">
                <a:solidFill>
                  <a:schemeClr val="dk1"/>
                </a:solidFill>
                <a:ea typeface="Calibri"/>
                <a:cs typeface="Calibri"/>
                <a:sym typeface="Calibri"/>
              </a:rPr>
              <a:t> should register for a </a:t>
            </a:r>
            <a:r>
              <a:rPr lang="en-US" sz="1600" dirty="0">
                <a:solidFill>
                  <a:schemeClr val="dk1"/>
                </a:solidFill>
                <a:ea typeface="Calibri"/>
                <a:cs typeface="Calibri"/>
                <a:sym typeface="Calibri"/>
              </a:rPr>
              <a:t>back-up</a:t>
            </a:r>
            <a:r>
              <a:rPr lang="en-US" sz="1600" b="0" i="0" u="none" strike="noStrike" cap="none" dirty="0">
                <a:solidFill>
                  <a:schemeClr val="dk1"/>
                </a:solidFill>
                <a:ea typeface="Calibri"/>
                <a:cs typeface="Calibri"/>
                <a:sym typeface="Calibri"/>
              </a:rPr>
              <a:t> course/section so you </a:t>
            </a:r>
            <a:r>
              <a:rPr lang="en-US" sz="1600" dirty="0">
                <a:solidFill>
                  <a:schemeClr val="dk1"/>
                </a:solidFill>
                <a:ea typeface="Calibri"/>
                <a:cs typeface="Calibri"/>
                <a:sym typeface="Calibri"/>
              </a:rPr>
              <a:t>show</a:t>
            </a:r>
            <a:r>
              <a:rPr lang="en-US" sz="1600" b="0" i="0" u="none" strike="noStrike" cap="none" dirty="0">
                <a:solidFill>
                  <a:schemeClr val="dk1"/>
                </a:solidFill>
                <a:ea typeface="Calibri"/>
                <a:cs typeface="Calibri"/>
                <a:sym typeface="Calibri"/>
              </a:rPr>
              <a:t> as full-time status.</a:t>
            </a:r>
            <a:r>
              <a:rPr lang="en-US" sz="1600" dirty="0">
                <a:solidFill>
                  <a:schemeClr val="dk1"/>
                </a:solidFill>
                <a:ea typeface="Calibri"/>
                <a:cs typeface="Calibri"/>
                <a:sym typeface="Calibri"/>
              </a:rPr>
              <a:t> </a:t>
            </a:r>
            <a:r>
              <a:rPr lang="en-US" sz="1600" b="0" i="0" u="none" strike="noStrike" cap="none" dirty="0">
                <a:solidFill>
                  <a:schemeClr val="dk1"/>
                </a:solidFill>
                <a:ea typeface="Calibri"/>
                <a:cs typeface="Calibri"/>
                <a:sym typeface="Calibri"/>
              </a:rPr>
              <a:t> You can add/drop courses if you are able to add your waitlisted course.</a:t>
            </a:r>
            <a:endParaRPr lang="en-US" sz="1600" dirty="0">
              <a:solidFill>
                <a:schemeClr val="dk1"/>
              </a:solidFill>
              <a:ea typeface="Calibri"/>
              <a:cs typeface="Calibri"/>
            </a:endParaRPr>
          </a:p>
          <a:p>
            <a:pPr marL="1371600" lvl="1" indent="-342900">
              <a:buClr>
                <a:schemeClr val="dk1"/>
              </a:buClr>
              <a:buSzPts val="1600"/>
              <a:buFont typeface="Wingdings"/>
              <a:buChar char="§"/>
            </a:pPr>
            <a:r>
              <a:rPr lang="en-US" sz="1600" b="0" i="0" u="none" strike="noStrike" cap="none" dirty="0">
                <a:solidFill>
                  <a:schemeClr val="dk1"/>
                </a:solidFill>
                <a:ea typeface="Calibri"/>
                <a:cs typeface="Calibri"/>
                <a:sym typeface="Calibri"/>
              </a:rPr>
              <a:t>If you are </a:t>
            </a:r>
            <a:r>
              <a:rPr lang="en-US" sz="1600" dirty="0">
                <a:solidFill>
                  <a:schemeClr val="dk1"/>
                </a:solidFill>
                <a:ea typeface="Calibri"/>
                <a:cs typeface="Calibri"/>
                <a:sym typeface="Calibri"/>
              </a:rPr>
              <a:t>on </a:t>
            </a:r>
            <a:r>
              <a:rPr lang="en-US" sz="1600" b="0" i="0" u="none" strike="noStrike" cap="none" dirty="0">
                <a:solidFill>
                  <a:schemeClr val="dk1"/>
                </a:solidFill>
                <a:ea typeface="Calibri"/>
                <a:cs typeface="Calibri"/>
                <a:sym typeface="Calibri"/>
              </a:rPr>
              <a:t>a </a:t>
            </a:r>
            <a:r>
              <a:rPr lang="en-US" sz="1600" dirty="0">
                <a:solidFill>
                  <a:schemeClr val="dk1"/>
                </a:solidFill>
                <a:ea typeface="Calibri"/>
                <a:cs typeface="Calibri"/>
                <a:sym typeface="Calibri"/>
              </a:rPr>
              <a:t>course's waitlist,</a:t>
            </a:r>
            <a:r>
              <a:rPr lang="en-US" sz="1600" b="0" i="0" u="none" strike="noStrike" cap="none" dirty="0">
                <a:solidFill>
                  <a:schemeClr val="dk1"/>
                </a:solidFill>
                <a:ea typeface="Calibri"/>
                <a:cs typeface="Calibri"/>
                <a:sym typeface="Calibri"/>
              </a:rPr>
              <a:t> you should check your Suffolk email daily to see if </a:t>
            </a:r>
            <a:r>
              <a:rPr lang="en-US" sz="1600" dirty="0">
                <a:solidFill>
                  <a:schemeClr val="dk1"/>
                </a:solidFill>
                <a:ea typeface="Calibri"/>
                <a:cs typeface="Calibri"/>
                <a:sym typeface="Calibri"/>
              </a:rPr>
              <a:t>and when</a:t>
            </a:r>
            <a:r>
              <a:rPr lang="en-US" sz="1600" b="0" i="0" u="none" strike="noStrike" cap="none" dirty="0">
                <a:solidFill>
                  <a:schemeClr val="dk1"/>
                </a:solidFill>
                <a:ea typeface="Calibri"/>
                <a:cs typeface="Calibri"/>
                <a:sym typeface="Calibri"/>
              </a:rPr>
              <a:t> you are eligible to add the course.</a:t>
            </a:r>
            <a:r>
              <a:rPr lang="en-US" sz="1600" dirty="0">
                <a:solidFill>
                  <a:schemeClr val="dk1"/>
                </a:solidFill>
                <a:ea typeface="Calibri"/>
                <a:cs typeface="Calibri"/>
                <a:sym typeface="Calibri"/>
              </a:rPr>
              <a:t> </a:t>
            </a:r>
            <a:endParaRPr sz="1600" b="0" i="0" u="none" strike="noStrike" cap="none" dirty="0">
              <a:solidFill>
                <a:schemeClr val="dk1"/>
              </a:solidFill>
              <a:ea typeface="Calibri"/>
              <a:cs typeface="Calibri"/>
            </a:endParaRPr>
          </a:p>
          <a:p>
            <a:pPr marL="914400" marR="0" lvl="0" indent="0" algn="l" rtl="0">
              <a:lnSpc>
                <a:spcPct val="100000"/>
              </a:lnSpc>
              <a:spcBef>
                <a:spcPts val="0"/>
              </a:spcBef>
              <a:spcAft>
                <a:spcPts val="0"/>
              </a:spcAft>
              <a:buClr>
                <a:srgbClr val="000000"/>
              </a:buClr>
              <a:buSzPts val="1800"/>
              <a:buFont typeface="Arial"/>
              <a:buNone/>
            </a:pPr>
            <a:endParaRPr sz="1300" i="1" u="none" strike="noStrike" cap="none" dirty="0">
              <a:solidFill>
                <a:schemeClr val="dk1"/>
              </a:solidFill>
              <a:ea typeface="Calibri"/>
              <a:cs typeface="Calibri"/>
            </a:endParaRPr>
          </a:p>
          <a:p>
            <a:pPr marL="914400" marR="0" lvl="1" indent="-330200" algn="l" rtl="0">
              <a:lnSpc>
                <a:spcPct val="100000"/>
              </a:lnSpc>
              <a:spcBef>
                <a:spcPts val="0"/>
              </a:spcBef>
              <a:spcAft>
                <a:spcPts val="0"/>
              </a:spcAft>
              <a:buClr>
                <a:schemeClr val="dk1"/>
              </a:buClr>
              <a:buSzPts val="1600"/>
              <a:buFont typeface="Calibri"/>
              <a:buChar char="○"/>
            </a:pPr>
            <a:endParaRPr lang="en-US" sz="1300" b="0" i="0" u="none" strike="noStrike" cap="none" dirty="0">
              <a:solidFill>
                <a:schemeClr val="dk1"/>
              </a:solidFill>
              <a:highlight>
                <a:srgbClr val="FFFF00"/>
              </a:highlight>
              <a:ea typeface="Calibri"/>
              <a:cs typeface="Calibri"/>
            </a:endParaRPr>
          </a:p>
          <a:p>
            <a:pPr marL="914400" marR="0" lvl="1" indent="-330200" algn="l">
              <a:lnSpc>
                <a:spcPct val="100000"/>
              </a:lnSpc>
              <a:spcBef>
                <a:spcPts val="0"/>
              </a:spcBef>
              <a:spcAft>
                <a:spcPts val="0"/>
              </a:spcAft>
              <a:buClr>
                <a:schemeClr val="dk1"/>
              </a:buClr>
              <a:buSzPts val="1600"/>
              <a:buFont typeface="Calibri"/>
              <a:buChar char="○"/>
            </a:pPr>
            <a:endParaRPr lang="en-US" sz="1600" dirty="0">
              <a:solidFill>
                <a:schemeClr val="dk1"/>
              </a:solidFill>
              <a:ea typeface="Calibri"/>
              <a:cs typeface="Calibri"/>
            </a:endParaRPr>
          </a:p>
          <a:p>
            <a:pPr marL="914400" lvl="2" indent="-342900">
              <a:buClr>
                <a:schemeClr val="dk1"/>
              </a:buClr>
              <a:buSzPts val="1600"/>
              <a:buFont typeface="Courier New"/>
              <a:buChar char="o"/>
            </a:pPr>
            <a:endParaRPr lang="en-US" sz="1600" dirty="0">
              <a:solidFill>
                <a:schemeClr val="dk1"/>
              </a:solidFill>
              <a:latin typeface="Calibri"/>
              <a:ea typeface="Calibri"/>
              <a:cs typeface="Calibri"/>
            </a:endParaRPr>
          </a:p>
          <a:p>
            <a:pPr marL="914400">
              <a:buClr>
                <a:schemeClr val="dk1"/>
              </a:buClr>
              <a:buSzPts val="1600"/>
              <a:buFont typeface="Calibri"/>
            </a:pPr>
            <a:endParaRPr lang="en-US" sz="1600" dirty="0">
              <a:solidFill>
                <a:schemeClr val="dk1"/>
              </a:solidFill>
              <a:latin typeface="Calibri"/>
              <a:ea typeface="Calibri"/>
              <a:cs typeface="Calibri"/>
            </a:endParaRPr>
          </a:p>
          <a:p>
            <a:pPr marL="914400">
              <a:buClr>
                <a:schemeClr val="dk1"/>
              </a:buClr>
              <a:buSzPts val="1600"/>
            </a:pPr>
            <a:endParaRPr lang="en-US" sz="1600" dirty="0">
              <a:solidFill>
                <a:schemeClr val="dk1"/>
              </a:solidFill>
              <a:latin typeface="Calibri"/>
              <a:ea typeface="Calibri"/>
              <a:cs typeface="Calibri"/>
            </a:endParaRPr>
          </a:p>
        </p:txBody>
      </p:sp>
      <p:pic>
        <p:nvPicPr>
          <p:cNvPr id="3" name="Picture 2">
            <a:extLst>
              <a:ext uri="{FF2B5EF4-FFF2-40B4-BE49-F238E27FC236}">
                <a16:creationId xmlns:a16="http://schemas.microsoft.com/office/drawing/2014/main" id="{45399897-6E7D-47FD-9F60-0912355174A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49955" y="2147432"/>
            <a:ext cx="2305812" cy="91708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267566"/>
            <a:ext cx="8245475" cy="1014852"/>
          </a:xfrm>
        </p:spPr>
        <p:txBody>
          <a:bodyPr/>
          <a:lstStyle/>
          <a:p>
            <a:pPr algn="ctr"/>
            <a:r>
              <a:rPr lang="en-US" dirty="0"/>
              <a:t>How Course Registration Actually Works</a:t>
            </a:r>
            <a:br>
              <a:rPr lang="en-US" dirty="0">
                <a:highlight>
                  <a:srgbClr val="FFFF00"/>
                </a:highlight>
              </a:rPr>
            </a:br>
            <a:endParaRPr lang="en-US" dirty="0">
              <a:highlight>
                <a:srgbClr val="FFFF00"/>
              </a:highlight>
            </a:endParaRPr>
          </a:p>
        </p:txBody>
      </p:sp>
      <p:sp>
        <p:nvSpPr>
          <p:cNvPr id="3" name="Content Placeholder 2"/>
          <p:cNvSpPr>
            <a:spLocks noGrp="1"/>
          </p:cNvSpPr>
          <p:nvPr>
            <p:ph sz="half" idx="1"/>
          </p:nvPr>
        </p:nvSpPr>
        <p:spPr>
          <a:xfrm>
            <a:off x="457200" y="954511"/>
            <a:ext cx="8231188" cy="4948977"/>
          </a:xfrm>
        </p:spPr>
        <p:txBody>
          <a:bodyPr>
            <a:normAutofit/>
          </a:bodyPr>
          <a:lstStyle/>
          <a:p>
            <a:pPr marL="0" indent="0">
              <a:buNone/>
            </a:pPr>
            <a:endParaRPr lang="en-US" sz="1800" dirty="0"/>
          </a:p>
          <a:p>
            <a:pPr marL="0" indent="0">
              <a:buNone/>
            </a:pPr>
            <a:endParaRPr lang="en-US" sz="1800" dirty="0"/>
          </a:p>
        </p:txBody>
      </p:sp>
      <p:sp>
        <p:nvSpPr>
          <p:cNvPr id="6" name="TextBox 5">
            <a:extLst>
              <a:ext uri="{FF2B5EF4-FFF2-40B4-BE49-F238E27FC236}">
                <a16:creationId xmlns:a16="http://schemas.microsoft.com/office/drawing/2014/main" id="{079636E2-C986-790E-6EA0-34B1AD09B561}"/>
              </a:ext>
            </a:extLst>
          </p:cNvPr>
          <p:cNvSpPr txBox="1"/>
          <p:nvPr/>
        </p:nvSpPr>
        <p:spPr>
          <a:xfrm>
            <a:off x="3840974" y="1236964"/>
            <a:ext cx="471755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600" dirty="0"/>
              <a:t>Log in to Workday Student and go to the Academics Hub</a:t>
            </a:r>
          </a:p>
          <a:p>
            <a:pPr marL="285750" indent="-285750">
              <a:buChar char="•"/>
            </a:pPr>
            <a:r>
              <a:rPr lang="en-US" sz="1600" dirty="0"/>
              <a:t>Follow the links to Planning and Registration and Find Course Sections</a:t>
            </a:r>
          </a:p>
        </p:txBody>
      </p:sp>
      <p:sp>
        <p:nvSpPr>
          <p:cNvPr id="7" name="TextBox 6">
            <a:extLst>
              <a:ext uri="{FF2B5EF4-FFF2-40B4-BE49-F238E27FC236}">
                <a16:creationId xmlns:a16="http://schemas.microsoft.com/office/drawing/2014/main" id="{ACFCD7A5-0659-8967-303C-92FC53D910F0}"/>
              </a:ext>
            </a:extLst>
          </p:cNvPr>
          <p:cNvSpPr txBox="1"/>
          <p:nvPr/>
        </p:nvSpPr>
        <p:spPr>
          <a:xfrm>
            <a:off x="2354494" y="3527460"/>
            <a:ext cx="2020584" cy="256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FDCBA350-25B8-F4D9-C2C0-866F1BE9629B}"/>
              </a:ext>
            </a:extLst>
          </p:cNvPr>
          <p:cNvSpPr txBox="1"/>
          <p:nvPr/>
        </p:nvSpPr>
        <p:spPr>
          <a:xfrm>
            <a:off x="442913" y="3222466"/>
            <a:ext cx="372675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600" dirty="0"/>
              <a:t>Be sure you are searching in the correct semester and academic level (Fall 2024 and Undergraduate)</a:t>
            </a:r>
          </a:p>
          <a:p>
            <a:pPr marL="285750" indent="-285750">
              <a:buChar char="•"/>
            </a:pPr>
            <a:r>
              <a:rPr lang="en-US" sz="1600" dirty="0"/>
              <a:t>Using the search bar, find the recommended courses for your next semester’s studies</a:t>
            </a:r>
          </a:p>
          <a:p>
            <a:pPr marL="285750" indent="-285750">
              <a:buChar char="•"/>
            </a:pPr>
            <a:r>
              <a:rPr lang="en-US" sz="1600" dirty="0"/>
              <a:t>Add them to your saved schedule</a:t>
            </a:r>
          </a:p>
          <a:p>
            <a:pPr marL="285750" indent="-285750">
              <a:buChar char="•"/>
            </a:pPr>
            <a:r>
              <a:rPr lang="en-US" sz="1600" dirty="0"/>
              <a:t>Once registration opens, register for the classes!</a:t>
            </a:r>
          </a:p>
          <a:p>
            <a:pPr marL="285750" indent="-285750">
              <a:buChar char="•"/>
            </a:pPr>
            <a:r>
              <a:rPr lang="en-US" sz="1600" dirty="0"/>
              <a:t>Watch this </a:t>
            </a:r>
            <a:r>
              <a:rPr lang="en-US" sz="1600" dirty="0">
                <a:hlinkClick r:id="rId3"/>
              </a:rPr>
              <a:t>video</a:t>
            </a:r>
            <a:r>
              <a:rPr lang="en-US" sz="1600" dirty="0"/>
              <a:t> for helpful hints!</a:t>
            </a:r>
          </a:p>
        </p:txBody>
      </p:sp>
      <p:pic>
        <p:nvPicPr>
          <p:cNvPr id="4" name="Picture 3">
            <a:extLst>
              <a:ext uri="{FF2B5EF4-FFF2-40B4-BE49-F238E27FC236}">
                <a16:creationId xmlns:a16="http://schemas.microsoft.com/office/drawing/2014/main" id="{D43AD45A-E942-4B7B-AABB-73EF34640E35}"/>
              </a:ext>
            </a:extLst>
          </p:cNvPr>
          <p:cNvPicPr>
            <a:picLocks noChangeAspect="1"/>
          </p:cNvPicPr>
          <p:nvPr/>
        </p:nvPicPr>
        <p:blipFill>
          <a:blip r:embed="rId4"/>
          <a:stretch>
            <a:fillRect/>
          </a:stretch>
        </p:blipFill>
        <p:spPr>
          <a:xfrm>
            <a:off x="343514" y="954511"/>
            <a:ext cx="1481714" cy="1474886"/>
          </a:xfrm>
          <a:prstGeom prst="rect">
            <a:avLst/>
          </a:prstGeom>
        </p:spPr>
      </p:pic>
      <p:pic>
        <p:nvPicPr>
          <p:cNvPr id="5" name="Picture 4">
            <a:extLst>
              <a:ext uri="{FF2B5EF4-FFF2-40B4-BE49-F238E27FC236}">
                <a16:creationId xmlns:a16="http://schemas.microsoft.com/office/drawing/2014/main" id="{4D79154C-8607-4C85-8513-CB4604760270}"/>
              </a:ext>
            </a:extLst>
          </p:cNvPr>
          <p:cNvPicPr>
            <a:picLocks noChangeAspect="1"/>
          </p:cNvPicPr>
          <p:nvPr/>
        </p:nvPicPr>
        <p:blipFill>
          <a:blip r:embed="rId5"/>
          <a:stretch>
            <a:fillRect/>
          </a:stretch>
        </p:blipFill>
        <p:spPr>
          <a:xfrm>
            <a:off x="2236891" y="1031206"/>
            <a:ext cx="1474219" cy="1987628"/>
          </a:xfrm>
          <a:prstGeom prst="rect">
            <a:avLst/>
          </a:prstGeom>
        </p:spPr>
      </p:pic>
      <p:pic>
        <p:nvPicPr>
          <p:cNvPr id="11" name="Picture 10">
            <a:extLst>
              <a:ext uri="{FF2B5EF4-FFF2-40B4-BE49-F238E27FC236}">
                <a16:creationId xmlns:a16="http://schemas.microsoft.com/office/drawing/2014/main" id="{8887B215-610A-46D1-BB77-032E77351CD1}"/>
              </a:ext>
            </a:extLst>
          </p:cNvPr>
          <p:cNvPicPr>
            <a:picLocks noChangeAspect="1"/>
          </p:cNvPicPr>
          <p:nvPr/>
        </p:nvPicPr>
        <p:blipFill>
          <a:blip r:embed="rId6"/>
          <a:stretch>
            <a:fillRect/>
          </a:stretch>
        </p:blipFill>
        <p:spPr>
          <a:xfrm>
            <a:off x="5813157" y="2314182"/>
            <a:ext cx="3086531" cy="1867161"/>
          </a:xfrm>
          <a:prstGeom prst="rect">
            <a:avLst/>
          </a:prstGeom>
        </p:spPr>
      </p:pic>
      <p:pic>
        <p:nvPicPr>
          <p:cNvPr id="12" name="Picture 11">
            <a:extLst>
              <a:ext uri="{FF2B5EF4-FFF2-40B4-BE49-F238E27FC236}">
                <a16:creationId xmlns:a16="http://schemas.microsoft.com/office/drawing/2014/main" id="{D1A1E4EA-431E-4AAE-8B0C-FEC93012E208}"/>
              </a:ext>
            </a:extLst>
          </p:cNvPr>
          <p:cNvPicPr>
            <a:picLocks noChangeAspect="1"/>
          </p:cNvPicPr>
          <p:nvPr/>
        </p:nvPicPr>
        <p:blipFill>
          <a:blip r:embed="rId7"/>
          <a:stretch>
            <a:fillRect/>
          </a:stretch>
        </p:blipFill>
        <p:spPr>
          <a:xfrm>
            <a:off x="4375078" y="4253688"/>
            <a:ext cx="2762636" cy="1981477"/>
          </a:xfrm>
          <a:prstGeom prst="rect">
            <a:avLst/>
          </a:prstGeom>
        </p:spPr>
      </p:pic>
    </p:spTree>
    <p:extLst>
      <p:ext uri="{BB962C8B-B14F-4D97-AF65-F5344CB8AC3E}">
        <p14:creationId xmlns:p14="http://schemas.microsoft.com/office/powerpoint/2010/main" val="2782280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267566"/>
            <a:ext cx="8245475" cy="1014852"/>
          </a:xfrm>
        </p:spPr>
        <p:txBody>
          <a:bodyPr>
            <a:normAutofit/>
          </a:bodyPr>
          <a:lstStyle/>
          <a:p>
            <a:pPr algn="ctr"/>
            <a:r>
              <a:rPr lang="en-US" dirty="0"/>
              <a:t>How to Stay Ahead of the Curve</a:t>
            </a:r>
            <a:br>
              <a:rPr lang="en-US" dirty="0">
                <a:highlight>
                  <a:srgbClr val="FFFF00"/>
                </a:highlight>
              </a:rPr>
            </a:br>
            <a:endParaRPr lang="en-US" dirty="0">
              <a:highlight>
                <a:srgbClr val="FFFF00"/>
              </a:highlight>
            </a:endParaRPr>
          </a:p>
        </p:txBody>
      </p:sp>
      <p:sp>
        <p:nvSpPr>
          <p:cNvPr id="3" name="Content Placeholder 2"/>
          <p:cNvSpPr>
            <a:spLocks noGrp="1"/>
          </p:cNvSpPr>
          <p:nvPr>
            <p:ph sz="half" idx="1"/>
          </p:nvPr>
        </p:nvSpPr>
        <p:spPr>
          <a:xfrm>
            <a:off x="457200" y="954511"/>
            <a:ext cx="8231188" cy="4948977"/>
          </a:xfrm>
        </p:spPr>
        <p:txBody>
          <a:bodyPr>
            <a:normAutofit/>
          </a:bodyPr>
          <a:lstStyle/>
          <a:p>
            <a:pPr marL="0" indent="0">
              <a:buNone/>
            </a:pPr>
            <a:endParaRPr lang="en-US" sz="1800" dirty="0"/>
          </a:p>
          <a:p>
            <a:pPr marL="0" indent="0">
              <a:buNone/>
            </a:pPr>
            <a:endParaRPr lang="en-US" sz="1800" dirty="0"/>
          </a:p>
        </p:txBody>
      </p:sp>
      <p:sp>
        <p:nvSpPr>
          <p:cNvPr id="5" name="TextBox 4">
            <a:extLst>
              <a:ext uri="{FF2B5EF4-FFF2-40B4-BE49-F238E27FC236}">
                <a16:creationId xmlns:a16="http://schemas.microsoft.com/office/drawing/2014/main" id="{4002A5A9-0061-3610-0CE7-81388582C308}"/>
              </a:ext>
            </a:extLst>
          </p:cNvPr>
          <p:cNvSpPr txBox="1"/>
          <p:nvPr/>
        </p:nvSpPr>
        <p:spPr>
          <a:xfrm>
            <a:off x="4760359" y="779124"/>
            <a:ext cx="770561" cy="556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DB52FA36-85AF-04A8-4A4E-E398B7614E55}"/>
              </a:ext>
            </a:extLst>
          </p:cNvPr>
          <p:cNvSpPr txBox="1"/>
          <p:nvPr/>
        </p:nvSpPr>
        <p:spPr>
          <a:xfrm>
            <a:off x="5137631" y="1282418"/>
            <a:ext cx="3944046"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800" dirty="0"/>
              <a:t>In Workday Student, a lot of important information is included in the Academics Tab; start with your student profile and navigate from there</a:t>
            </a:r>
          </a:p>
          <a:p>
            <a:pPr marL="285750" indent="-285750">
              <a:buChar char="•"/>
            </a:pPr>
            <a:endParaRPr lang="en-US" sz="1800" dirty="0"/>
          </a:p>
          <a:p>
            <a:pPr marL="285750" indent="-285750">
              <a:buChar char="•"/>
            </a:pPr>
            <a:r>
              <a:rPr lang="en-US" sz="1800" dirty="0"/>
              <a:t>To understand the courses needed for your degree program, navigate to academic progress</a:t>
            </a:r>
          </a:p>
          <a:p>
            <a:pPr marL="285750" indent="-285750">
              <a:buChar char="•"/>
            </a:pPr>
            <a:endParaRPr lang="en-US" sz="1800" dirty="0"/>
          </a:p>
          <a:p>
            <a:pPr marL="285750" lvl="1" indent="-285750">
              <a:buFont typeface="Arial"/>
              <a:buChar char="•"/>
            </a:pPr>
            <a:r>
              <a:rPr lang="en-US" sz="1800" dirty="0"/>
              <a:t>Unsure how to use this tool?  Watch this </a:t>
            </a:r>
            <a:r>
              <a:rPr lang="en-US" sz="1800" dirty="0">
                <a:hlinkClick r:id="rId2"/>
              </a:rPr>
              <a:t>short video</a:t>
            </a:r>
            <a:r>
              <a:rPr lang="en-US" sz="1800" dirty="0"/>
              <a:t>!</a:t>
            </a:r>
          </a:p>
          <a:p>
            <a:pPr marL="685800" lvl="1" indent="-285750">
              <a:buChar char="•"/>
            </a:pPr>
            <a:endParaRPr lang="en-US" dirty="0"/>
          </a:p>
        </p:txBody>
      </p:sp>
      <p:pic>
        <p:nvPicPr>
          <p:cNvPr id="7" name="Picture 6">
            <a:extLst>
              <a:ext uri="{FF2B5EF4-FFF2-40B4-BE49-F238E27FC236}">
                <a16:creationId xmlns:a16="http://schemas.microsoft.com/office/drawing/2014/main" id="{FC4167DD-5167-400E-8282-65DE56102F37}"/>
              </a:ext>
            </a:extLst>
          </p:cNvPr>
          <p:cNvPicPr>
            <a:picLocks noChangeAspect="1"/>
          </p:cNvPicPr>
          <p:nvPr/>
        </p:nvPicPr>
        <p:blipFill>
          <a:blip r:embed="rId3"/>
          <a:stretch>
            <a:fillRect/>
          </a:stretch>
        </p:blipFill>
        <p:spPr>
          <a:xfrm>
            <a:off x="742280" y="1000987"/>
            <a:ext cx="1624450" cy="1285013"/>
          </a:xfrm>
          <a:prstGeom prst="rect">
            <a:avLst/>
          </a:prstGeom>
        </p:spPr>
      </p:pic>
      <p:pic>
        <p:nvPicPr>
          <p:cNvPr id="8" name="Picture 7">
            <a:extLst>
              <a:ext uri="{FF2B5EF4-FFF2-40B4-BE49-F238E27FC236}">
                <a16:creationId xmlns:a16="http://schemas.microsoft.com/office/drawing/2014/main" id="{8C003AED-8ED6-4358-8D62-4EC4AAB5D429}"/>
              </a:ext>
            </a:extLst>
          </p:cNvPr>
          <p:cNvPicPr>
            <a:picLocks noChangeAspect="1"/>
          </p:cNvPicPr>
          <p:nvPr/>
        </p:nvPicPr>
        <p:blipFill>
          <a:blip r:embed="rId4"/>
          <a:stretch>
            <a:fillRect/>
          </a:stretch>
        </p:blipFill>
        <p:spPr>
          <a:xfrm>
            <a:off x="2852851" y="842951"/>
            <a:ext cx="1907508" cy="2008494"/>
          </a:xfrm>
          <a:prstGeom prst="rect">
            <a:avLst/>
          </a:prstGeom>
        </p:spPr>
      </p:pic>
      <p:pic>
        <p:nvPicPr>
          <p:cNvPr id="9" name="Picture 8">
            <a:extLst>
              <a:ext uri="{FF2B5EF4-FFF2-40B4-BE49-F238E27FC236}">
                <a16:creationId xmlns:a16="http://schemas.microsoft.com/office/drawing/2014/main" id="{180071FD-0865-4876-B9B6-C64BEF3DE8BE}"/>
              </a:ext>
            </a:extLst>
          </p:cNvPr>
          <p:cNvPicPr>
            <a:picLocks noChangeAspect="1"/>
          </p:cNvPicPr>
          <p:nvPr/>
        </p:nvPicPr>
        <p:blipFill>
          <a:blip r:embed="rId5"/>
          <a:stretch>
            <a:fillRect/>
          </a:stretch>
        </p:blipFill>
        <p:spPr>
          <a:xfrm>
            <a:off x="251681" y="3045434"/>
            <a:ext cx="4697314" cy="2575215"/>
          </a:xfrm>
          <a:prstGeom prst="rect">
            <a:avLst/>
          </a:prstGeom>
        </p:spPr>
      </p:pic>
    </p:spTree>
    <p:extLst>
      <p:ext uri="{BB962C8B-B14F-4D97-AF65-F5344CB8AC3E}">
        <p14:creationId xmlns:p14="http://schemas.microsoft.com/office/powerpoint/2010/main" val="1395351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997" y="105397"/>
            <a:ext cx="8245475" cy="1014852"/>
          </a:xfrm>
        </p:spPr>
        <p:txBody>
          <a:bodyPr>
            <a:normAutofit/>
          </a:bodyPr>
          <a:lstStyle/>
          <a:p>
            <a:pPr algn="ctr"/>
            <a:r>
              <a:rPr lang="en-US" dirty="0"/>
              <a:t>Important Summer Dates </a:t>
            </a:r>
          </a:p>
        </p:txBody>
      </p:sp>
      <p:sp>
        <p:nvSpPr>
          <p:cNvPr id="3" name="TextBox 2"/>
          <p:cNvSpPr txBox="1"/>
          <p:nvPr/>
        </p:nvSpPr>
        <p:spPr>
          <a:xfrm>
            <a:off x="366445" y="261313"/>
            <a:ext cx="8506691" cy="5755422"/>
          </a:xfrm>
          <a:prstGeom prst="rect">
            <a:avLst/>
          </a:prstGeom>
          <a:noFill/>
        </p:spPr>
        <p:txBody>
          <a:bodyPr wrap="square" lIns="91440" tIns="45720" rIns="91440" bIns="45720" rtlCol="0" anchor="t">
            <a:spAutoFit/>
          </a:bodyPr>
          <a:lstStyle/>
          <a:p>
            <a:endParaRPr lang="en-US" sz="1400" dirty="0"/>
          </a:p>
          <a:p>
            <a:endParaRPr lang="en-US" sz="2000" dirty="0"/>
          </a:p>
          <a:p>
            <a:r>
              <a:rPr lang="en-US" sz="1800" b="1" u="sng" dirty="0"/>
              <a:t>Summer 24 Module 1 Semester </a:t>
            </a:r>
          </a:p>
          <a:p>
            <a:r>
              <a:rPr lang="en-US" sz="1800" dirty="0"/>
              <a:t>May 13: Summer module 1 begins</a:t>
            </a:r>
          </a:p>
          <a:p>
            <a:r>
              <a:rPr lang="en-US" sz="1800" dirty="0"/>
              <a:t>June 28: Last day of summer module 1 classes</a:t>
            </a:r>
          </a:p>
          <a:p>
            <a:endParaRPr lang="en-US" sz="1800" dirty="0"/>
          </a:p>
          <a:p>
            <a:r>
              <a:rPr lang="en-US" sz="1800" b="1" u="sng" dirty="0"/>
              <a:t>Summer 24 Module 2 Semester </a:t>
            </a:r>
          </a:p>
          <a:p>
            <a:r>
              <a:rPr lang="en-US" sz="1800" dirty="0"/>
              <a:t>July 1</a:t>
            </a:r>
            <a:r>
              <a:rPr lang="en-US" sz="1800" baseline="30000" dirty="0"/>
              <a:t>: </a:t>
            </a:r>
            <a:r>
              <a:rPr lang="en-US" sz="1800" dirty="0"/>
              <a:t>Summer module 2 classes begin</a:t>
            </a:r>
          </a:p>
          <a:p>
            <a:r>
              <a:rPr lang="en-US" sz="1800" dirty="0"/>
              <a:t>August 16: Last day of summer module 2 classes</a:t>
            </a:r>
          </a:p>
          <a:p>
            <a:endParaRPr lang="en-US" sz="1800" dirty="0"/>
          </a:p>
          <a:p>
            <a:r>
              <a:rPr lang="en-US" sz="1800" b="1" u="sng" dirty="0"/>
              <a:t>Summer 24 Module A Semester </a:t>
            </a:r>
          </a:p>
          <a:p>
            <a:r>
              <a:rPr lang="en-US" sz="1800" dirty="0"/>
              <a:t>May 13: Summer module A begins</a:t>
            </a:r>
          </a:p>
          <a:p>
            <a:r>
              <a:rPr lang="en-US" sz="1800" dirty="0"/>
              <a:t>August 16: Last day of summer module A classes</a:t>
            </a:r>
          </a:p>
          <a:p>
            <a:r>
              <a:rPr lang="en-US" sz="1800" dirty="0"/>
              <a:t>Grades are viewable on August 21 at 2pm</a:t>
            </a:r>
          </a:p>
          <a:p>
            <a:endParaRPr lang="en-US" sz="1800" dirty="0"/>
          </a:p>
          <a:p>
            <a:r>
              <a:rPr lang="en-US" sz="1800" b="1" u="sng" dirty="0"/>
              <a:t>University Closed/No Classes</a:t>
            </a:r>
            <a:endParaRPr lang="en-US" sz="1800" dirty="0"/>
          </a:p>
          <a:p>
            <a:r>
              <a:rPr lang="en-US" sz="1800" dirty="0"/>
              <a:t>May 27: Memorial Day</a:t>
            </a:r>
            <a:endParaRPr lang="en-US" sz="1800" b="1" u="sng" dirty="0"/>
          </a:p>
          <a:p>
            <a:r>
              <a:rPr lang="en-US" sz="1800" dirty="0"/>
              <a:t>June 19: Juneteenth</a:t>
            </a:r>
          </a:p>
          <a:p>
            <a:r>
              <a:rPr lang="en-US" sz="1800" dirty="0"/>
              <a:t>July 4: Independence Day</a:t>
            </a:r>
          </a:p>
          <a:p>
            <a:endParaRPr lang="en-US" dirty="0"/>
          </a:p>
          <a:p>
            <a:endParaRPr lang="en-US" dirty="0"/>
          </a:p>
        </p:txBody>
      </p:sp>
      <p:pic>
        <p:nvPicPr>
          <p:cNvPr id="5" name="Picture 5" descr="Two people collaborating over books">
            <a:extLst>
              <a:ext uri="{FF2B5EF4-FFF2-40B4-BE49-F238E27FC236}">
                <a16:creationId xmlns:a16="http://schemas.microsoft.com/office/drawing/2014/main" id="{CD91456B-1D8B-A024-8FA1-7651C653336C}"/>
              </a:ext>
            </a:extLst>
          </p:cNvPr>
          <p:cNvPicPr>
            <a:picLocks noChangeAspect="1"/>
          </p:cNvPicPr>
          <p:nvPr/>
        </p:nvPicPr>
        <p:blipFill>
          <a:blip r:embed="rId2"/>
          <a:stretch>
            <a:fillRect/>
          </a:stretch>
        </p:blipFill>
        <p:spPr>
          <a:xfrm>
            <a:off x="5944108" y="964332"/>
            <a:ext cx="2743200" cy="1828800"/>
          </a:xfrm>
          <a:prstGeom prst="rect">
            <a:avLst/>
          </a:prstGeom>
        </p:spPr>
      </p:pic>
      <p:pic>
        <p:nvPicPr>
          <p:cNvPr id="6" name="Picture 6" descr="Stars-and-stripes paper fans">
            <a:extLst>
              <a:ext uri="{FF2B5EF4-FFF2-40B4-BE49-F238E27FC236}">
                <a16:creationId xmlns:a16="http://schemas.microsoft.com/office/drawing/2014/main" id="{8943EBA8-5542-5D68-EE90-68D062A4E818}"/>
              </a:ext>
            </a:extLst>
          </p:cNvPr>
          <p:cNvPicPr>
            <a:picLocks noChangeAspect="1"/>
          </p:cNvPicPr>
          <p:nvPr/>
        </p:nvPicPr>
        <p:blipFill>
          <a:blip r:embed="rId3"/>
          <a:stretch>
            <a:fillRect/>
          </a:stretch>
        </p:blipFill>
        <p:spPr>
          <a:xfrm>
            <a:off x="6526938" y="3335601"/>
            <a:ext cx="2160370" cy="1440247"/>
          </a:xfrm>
          <a:prstGeom prst="rect">
            <a:avLst/>
          </a:prstGeom>
        </p:spPr>
      </p:pic>
      <p:pic>
        <p:nvPicPr>
          <p:cNvPr id="7" name="Picture 6">
            <a:extLst>
              <a:ext uri="{FF2B5EF4-FFF2-40B4-BE49-F238E27FC236}">
                <a16:creationId xmlns:a16="http://schemas.microsoft.com/office/drawing/2014/main" id="{405DF59D-EAB3-4C0A-914E-350AA564FED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446735" y="4350714"/>
            <a:ext cx="1716786" cy="1373429"/>
          </a:xfrm>
          <a:prstGeom prst="rect">
            <a:avLst/>
          </a:prstGeom>
        </p:spPr>
      </p:pic>
    </p:spTree>
    <p:extLst>
      <p:ext uri="{BB962C8B-B14F-4D97-AF65-F5344CB8AC3E}">
        <p14:creationId xmlns:p14="http://schemas.microsoft.com/office/powerpoint/2010/main" val="3608599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676" y="160206"/>
            <a:ext cx="8245475" cy="1014852"/>
          </a:xfrm>
          <a:noFill/>
        </p:spPr>
        <p:txBody>
          <a:bodyPr/>
          <a:lstStyle/>
          <a:p>
            <a:pPr algn="ctr"/>
            <a:r>
              <a:rPr lang="en-US"/>
              <a:t>Important Fall Dates </a:t>
            </a:r>
          </a:p>
        </p:txBody>
      </p:sp>
      <p:sp>
        <p:nvSpPr>
          <p:cNvPr id="3" name="TextBox 2"/>
          <p:cNvSpPr txBox="1"/>
          <p:nvPr/>
        </p:nvSpPr>
        <p:spPr>
          <a:xfrm>
            <a:off x="179676" y="667632"/>
            <a:ext cx="8784648" cy="6832640"/>
          </a:xfrm>
          <a:prstGeom prst="rect">
            <a:avLst/>
          </a:prstGeom>
          <a:noFill/>
        </p:spPr>
        <p:txBody>
          <a:bodyPr wrap="square" lIns="91440" tIns="45720" rIns="91440" bIns="45720" rtlCol="0" anchor="t">
            <a:spAutoFit/>
          </a:bodyPr>
          <a:lstStyle/>
          <a:p>
            <a:r>
              <a:rPr lang="en-US" sz="1800" dirty="0"/>
              <a:t>Make sure to always refer to the </a:t>
            </a:r>
            <a:r>
              <a:rPr lang="en-US" sz="1800" dirty="0">
                <a:hlinkClick r:id="rId2"/>
              </a:rPr>
              <a:t>Academic Calendar</a:t>
            </a:r>
            <a:r>
              <a:rPr lang="en-US" sz="1800" dirty="0"/>
              <a:t> for important dates and breaks! </a:t>
            </a:r>
          </a:p>
          <a:p>
            <a:endParaRPr lang="en-US" sz="1600" dirty="0"/>
          </a:p>
          <a:p>
            <a:r>
              <a:rPr lang="en-US" sz="1600" b="1" dirty="0"/>
              <a:t>September 4:</a:t>
            </a:r>
            <a:r>
              <a:rPr lang="en-US" sz="1600" dirty="0"/>
              <a:t> Fall day classes begin</a:t>
            </a:r>
          </a:p>
          <a:p>
            <a:endParaRPr lang="en-US" sz="1600" dirty="0"/>
          </a:p>
          <a:p>
            <a:r>
              <a:rPr lang="en-US" sz="1600" b="1" dirty="0"/>
              <a:t>September 10:</a:t>
            </a:r>
            <a:r>
              <a:rPr lang="en-US" sz="1600" dirty="0"/>
              <a:t> last day to register for fall classes</a:t>
            </a:r>
          </a:p>
          <a:p>
            <a:endParaRPr lang="en-US" sz="1600" dirty="0"/>
          </a:p>
          <a:p>
            <a:r>
              <a:rPr lang="en-US" sz="1600" b="1" dirty="0"/>
              <a:t>September 24: </a:t>
            </a:r>
            <a:r>
              <a:rPr lang="en-US" sz="1600" dirty="0"/>
              <a:t>last day to drop a fall class</a:t>
            </a:r>
          </a:p>
          <a:p>
            <a:endParaRPr lang="en-US" sz="1600" dirty="0"/>
          </a:p>
          <a:p>
            <a:r>
              <a:rPr lang="en-US" sz="1600" b="1" dirty="0"/>
              <a:t>October 14:</a:t>
            </a:r>
            <a:r>
              <a:rPr lang="en-US" sz="1600" dirty="0"/>
              <a:t> October break – University closed</a:t>
            </a:r>
          </a:p>
          <a:p>
            <a:endParaRPr lang="en-US" sz="1600" dirty="0"/>
          </a:p>
          <a:p>
            <a:r>
              <a:rPr lang="en-US" sz="1600" b="1" dirty="0"/>
              <a:t>November 4: </a:t>
            </a:r>
            <a:r>
              <a:rPr lang="en-US" sz="1600" dirty="0"/>
              <a:t>spring and summer registration starts</a:t>
            </a:r>
          </a:p>
          <a:p>
            <a:endParaRPr lang="en-US" sz="1600" dirty="0"/>
          </a:p>
          <a:p>
            <a:r>
              <a:rPr lang="en-US" sz="1600" b="1" dirty="0"/>
              <a:t>November 11:</a:t>
            </a:r>
            <a:r>
              <a:rPr lang="en-US" sz="1600" dirty="0"/>
              <a:t> Veteran's Day observed – University closed</a:t>
            </a:r>
          </a:p>
          <a:p>
            <a:endParaRPr lang="en-US" sz="1600" dirty="0"/>
          </a:p>
          <a:p>
            <a:r>
              <a:rPr lang="en-US" sz="1600" b="1" dirty="0"/>
              <a:t>November 27 - November 29:</a:t>
            </a:r>
            <a:r>
              <a:rPr lang="en-US" sz="1600" dirty="0"/>
              <a:t> Thanksgiving break – University closed</a:t>
            </a:r>
          </a:p>
          <a:p>
            <a:endParaRPr lang="en-US" sz="1600" dirty="0"/>
          </a:p>
          <a:p>
            <a:r>
              <a:rPr lang="en-US" sz="1600" b="1" dirty="0"/>
              <a:t>December 9:</a:t>
            </a:r>
            <a:r>
              <a:rPr lang="en-US" sz="1600" dirty="0"/>
              <a:t> last day of fall classes for SBS and CAS</a:t>
            </a:r>
          </a:p>
          <a:p>
            <a:endParaRPr lang="en-US" sz="1600" dirty="0"/>
          </a:p>
          <a:p>
            <a:r>
              <a:rPr lang="en-US" sz="1600" b="1" dirty="0"/>
              <a:t>December 11 - December 17:</a:t>
            </a:r>
            <a:r>
              <a:rPr lang="en-US" sz="1600" dirty="0"/>
              <a:t> Final exams week</a:t>
            </a:r>
          </a:p>
          <a:p>
            <a:endParaRPr lang="en-US" sz="1600" dirty="0"/>
          </a:p>
          <a:p>
            <a:r>
              <a:rPr lang="en-US" sz="1600" b="1" dirty="0"/>
              <a:t>December 19:</a:t>
            </a:r>
            <a:r>
              <a:rPr lang="en-US" sz="1600" dirty="0"/>
              <a:t> fall 2024 grades due</a:t>
            </a:r>
          </a:p>
          <a:p>
            <a:endParaRPr lang="en-US" sz="1800" dirty="0"/>
          </a:p>
          <a:p>
            <a:endParaRPr lang="en-US" sz="1800" dirty="0"/>
          </a:p>
          <a:p>
            <a:endParaRPr lang="en-US" sz="1800" b="1" dirty="0"/>
          </a:p>
          <a:p>
            <a:endParaRPr lang="en-US" sz="1800" b="1" dirty="0"/>
          </a:p>
          <a:p>
            <a:endParaRPr lang="en-US" dirty="0"/>
          </a:p>
          <a:p>
            <a:endParaRPr lang="en-US" dirty="0"/>
          </a:p>
        </p:txBody>
      </p:sp>
      <p:pic>
        <p:nvPicPr>
          <p:cNvPr id="4" name="Picture 4" descr="Red fall leaf resting on a teal cup of black coffee surrounded by a gray knit scarf">
            <a:extLst>
              <a:ext uri="{FF2B5EF4-FFF2-40B4-BE49-F238E27FC236}">
                <a16:creationId xmlns:a16="http://schemas.microsoft.com/office/drawing/2014/main" id="{77F2951B-6205-BF1B-599E-39341B2174EE}"/>
              </a:ext>
            </a:extLst>
          </p:cNvPr>
          <p:cNvPicPr>
            <a:picLocks noChangeAspect="1"/>
          </p:cNvPicPr>
          <p:nvPr/>
        </p:nvPicPr>
        <p:blipFill>
          <a:blip r:embed="rId3"/>
          <a:stretch>
            <a:fillRect/>
          </a:stretch>
        </p:blipFill>
        <p:spPr>
          <a:xfrm>
            <a:off x="5580580" y="1461499"/>
            <a:ext cx="1715785" cy="1143857"/>
          </a:xfrm>
          <a:prstGeom prst="rect">
            <a:avLst/>
          </a:prstGeom>
        </p:spPr>
      </p:pic>
      <p:pic>
        <p:nvPicPr>
          <p:cNvPr id="5" name="Picture 5" descr="Rows of American flags in twilight">
            <a:extLst>
              <a:ext uri="{FF2B5EF4-FFF2-40B4-BE49-F238E27FC236}">
                <a16:creationId xmlns:a16="http://schemas.microsoft.com/office/drawing/2014/main" id="{8A9B7DC6-BAE6-2C6A-8E52-C9CBCD124B50}"/>
              </a:ext>
            </a:extLst>
          </p:cNvPr>
          <p:cNvPicPr>
            <a:picLocks noChangeAspect="1"/>
          </p:cNvPicPr>
          <p:nvPr/>
        </p:nvPicPr>
        <p:blipFill>
          <a:blip r:embed="rId4"/>
          <a:stretch>
            <a:fillRect/>
          </a:stretch>
        </p:blipFill>
        <p:spPr>
          <a:xfrm>
            <a:off x="6914508" y="2986868"/>
            <a:ext cx="1848989" cy="1229476"/>
          </a:xfrm>
          <a:prstGeom prst="rect">
            <a:avLst/>
          </a:prstGeom>
        </p:spPr>
      </p:pic>
      <p:pic>
        <p:nvPicPr>
          <p:cNvPr id="6" name="Picture 6" descr="Students in classroom seated individually at single tables, with bags on floor, reading and writing on paper sheets">
            <a:extLst>
              <a:ext uri="{FF2B5EF4-FFF2-40B4-BE49-F238E27FC236}">
                <a16:creationId xmlns:a16="http://schemas.microsoft.com/office/drawing/2014/main" id="{7BC26940-34B8-90F4-B93A-C62B12E72766}"/>
              </a:ext>
            </a:extLst>
          </p:cNvPr>
          <p:cNvPicPr>
            <a:picLocks noChangeAspect="1"/>
          </p:cNvPicPr>
          <p:nvPr/>
        </p:nvPicPr>
        <p:blipFill>
          <a:blip r:embed="rId5"/>
          <a:stretch>
            <a:fillRect/>
          </a:stretch>
        </p:blipFill>
        <p:spPr>
          <a:xfrm>
            <a:off x="5580580" y="4661019"/>
            <a:ext cx="1835650" cy="1229476"/>
          </a:xfrm>
          <a:prstGeom prst="rect">
            <a:avLst/>
          </a:prstGeom>
        </p:spPr>
      </p:pic>
    </p:spTree>
    <p:extLst>
      <p:ext uri="{BB962C8B-B14F-4D97-AF65-F5344CB8AC3E}">
        <p14:creationId xmlns:p14="http://schemas.microsoft.com/office/powerpoint/2010/main" val="2165476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subTitle" idx="1"/>
          </p:nvPr>
        </p:nvSpPr>
        <p:spPr>
          <a:xfrm>
            <a:off x="442912" y="1335151"/>
            <a:ext cx="8245475" cy="833563"/>
          </a:xfrm>
          <a:prstGeom prst="rect">
            <a:avLst/>
          </a:prstGeom>
          <a:noFill/>
          <a:ln>
            <a:noFill/>
          </a:ln>
        </p:spPr>
        <p:txBody>
          <a:bodyPr spcFirstLastPara="1" wrap="square" lIns="91425" tIns="45700" rIns="91425" bIns="45700" anchor="t" anchorCtr="0">
            <a:noAutofit/>
          </a:bodyPr>
          <a:lstStyle/>
          <a:p>
            <a:pPr marL="0" indent="0" algn="ctr">
              <a:spcBef>
                <a:spcPts val="0"/>
              </a:spcBef>
              <a:buSzPts val="2400"/>
            </a:pPr>
            <a:r>
              <a:rPr lang="en-US" sz="2400" dirty="0">
                <a:solidFill>
                  <a:schemeClr val="tx1"/>
                </a:solidFill>
              </a:rPr>
              <a:t>Congratulations! You have made it to the end of your IYO program! To ensure a seamless transition from the IYO program to the university, please carefully review the information in this presentation.  </a:t>
            </a:r>
          </a:p>
          <a:p>
            <a:pPr marL="0" lvl="0" indent="0" algn="ctr" rtl="0">
              <a:lnSpc>
                <a:spcPct val="100000"/>
              </a:lnSpc>
              <a:spcBef>
                <a:spcPts val="480"/>
              </a:spcBef>
              <a:spcAft>
                <a:spcPts val="0"/>
              </a:spcAft>
              <a:buSzPts val="2400"/>
              <a:buNone/>
            </a:pPr>
            <a:endParaRPr sz="2400" dirty="0">
              <a:solidFill>
                <a:schemeClr val="lt1"/>
              </a:solidFill>
            </a:endParaRPr>
          </a:p>
        </p:txBody>
      </p:sp>
      <p:sp>
        <p:nvSpPr>
          <p:cNvPr id="68" name="Google Shape;68;p14"/>
          <p:cNvSpPr txBox="1"/>
          <p:nvPr/>
        </p:nvSpPr>
        <p:spPr>
          <a:xfrm>
            <a:off x="641317" y="3076016"/>
            <a:ext cx="7630500" cy="21236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dirty="0">
                <a:solidFill>
                  <a:schemeClr val="bg1"/>
                </a:solidFill>
                <a:ea typeface="Calibri"/>
                <a:cs typeface="Calibri"/>
                <a:sym typeface="Calibri"/>
              </a:rPr>
              <a:t>Today's</a:t>
            </a:r>
            <a:r>
              <a:rPr lang="en-US" sz="2400" b="1" i="0" u="none" strike="noStrike" cap="none" dirty="0">
                <a:solidFill>
                  <a:schemeClr val="bg1"/>
                </a:solidFill>
                <a:ea typeface="Calibri"/>
                <a:cs typeface="Calibri"/>
                <a:sym typeface="Calibri"/>
              </a:rPr>
              <a:t> Objectives:</a:t>
            </a:r>
            <a:endParaRPr lang="en-US" sz="1400" b="0" i="0" u="none" strike="noStrike" cap="none" dirty="0">
              <a:solidFill>
                <a:schemeClr val="bg1"/>
              </a:solidFill>
              <a:ea typeface="Arial"/>
              <a:cs typeface="Arial"/>
            </a:endParaRPr>
          </a:p>
          <a:p>
            <a:pPr marL="342900" indent="-342900">
              <a:buClr>
                <a:schemeClr val="lt1"/>
              </a:buClr>
              <a:buSzPts val="1800"/>
              <a:buAutoNum type="arabicPeriod"/>
            </a:pPr>
            <a:r>
              <a:rPr lang="en-US" sz="1800" dirty="0">
                <a:solidFill>
                  <a:schemeClr val="bg1"/>
                </a:solidFill>
                <a:ea typeface="Calibri"/>
                <a:cs typeface="Calibri"/>
                <a:sym typeface="Calibri"/>
              </a:rPr>
              <a:t>Learn about progression requirements and scholarships</a:t>
            </a:r>
            <a:endParaRPr sz="1800" b="0" i="0" u="none" strike="noStrike" cap="none" dirty="0">
              <a:solidFill>
                <a:schemeClr val="bg1"/>
              </a:solidFill>
              <a:ea typeface="Calibri"/>
              <a:cs typeface="Calibri"/>
            </a:endParaRPr>
          </a:p>
          <a:p>
            <a:pPr marL="342900" indent="-342900">
              <a:buClr>
                <a:schemeClr val="lt1"/>
              </a:buClr>
              <a:buSzPts val="1800"/>
              <a:buAutoNum type="arabicPeriod"/>
            </a:pPr>
            <a:r>
              <a:rPr lang="en-US" sz="1800" b="0" i="0" u="none" strike="noStrike" cap="none" dirty="0">
                <a:solidFill>
                  <a:schemeClr val="bg1"/>
                </a:solidFill>
                <a:ea typeface="Calibri"/>
                <a:cs typeface="Calibri"/>
                <a:sym typeface="Calibri"/>
              </a:rPr>
              <a:t>Understand </a:t>
            </a:r>
            <a:r>
              <a:rPr lang="en-US" sz="1800" dirty="0">
                <a:solidFill>
                  <a:schemeClr val="bg1"/>
                </a:solidFill>
                <a:ea typeface="Calibri"/>
                <a:cs typeface="Calibri"/>
                <a:sym typeface="Calibri"/>
              </a:rPr>
              <a:t>university academic</a:t>
            </a:r>
            <a:r>
              <a:rPr lang="en-US" sz="1800" b="0" i="0" u="none" strike="noStrike" cap="none" dirty="0">
                <a:solidFill>
                  <a:schemeClr val="bg1"/>
                </a:solidFill>
                <a:ea typeface="Calibri"/>
                <a:cs typeface="Calibri"/>
                <a:sym typeface="Calibri"/>
              </a:rPr>
              <a:t> expectations </a:t>
            </a:r>
            <a:r>
              <a:rPr lang="en-US" sz="1800" dirty="0">
                <a:solidFill>
                  <a:schemeClr val="bg1"/>
                </a:solidFill>
                <a:ea typeface="Calibri"/>
                <a:cs typeface="Calibri"/>
                <a:sym typeface="Calibri"/>
              </a:rPr>
              <a:t>and Honors Programs</a:t>
            </a:r>
            <a:endParaRPr sz="1400" b="0" i="0" u="none" strike="noStrike" cap="none" dirty="0">
              <a:solidFill>
                <a:schemeClr val="bg1"/>
              </a:solidFill>
            </a:endParaRPr>
          </a:p>
          <a:p>
            <a:pPr marL="342900" indent="-342900">
              <a:buClr>
                <a:schemeClr val="lt1"/>
              </a:buClr>
              <a:buSzPts val="1800"/>
              <a:buAutoNum type="arabicPeriod"/>
            </a:pPr>
            <a:r>
              <a:rPr lang="en-US" sz="1800" dirty="0">
                <a:solidFill>
                  <a:schemeClr val="bg1"/>
                </a:solidFill>
                <a:cs typeface="Calibri"/>
                <a:sym typeface="Calibri"/>
              </a:rPr>
              <a:t>Learn about student support resources and registration</a:t>
            </a:r>
            <a:endParaRPr sz="1400" b="0" i="0" u="none" strike="noStrike" cap="none" dirty="0">
              <a:solidFill>
                <a:schemeClr val="bg1"/>
              </a:solidFill>
            </a:endParaRPr>
          </a:p>
          <a:p>
            <a:pPr marL="342900" marR="0" lvl="0" indent="-342900" algn="l" rtl="0">
              <a:lnSpc>
                <a:spcPct val="100000"/>
              </a:lnSpc>
              <a:spcBef>
                <a:spcPts val="0"/>
              </a:spcBef>
              <a:spcAft>
                <a:spcPts val="0"/>
              </a:spcAft>
              <a:buClr>
                <a:schemeClr val="lt1"/>
              </a:buClr>
              <a:buSzPts val="1800"/>
              <a:buAutoNum type="arabicPeriod"/>
            </a:pPr>
            <a:r>
              <a:rPr lang="en-US" sz="1800" b="0" i="0" u="none" strike="noStrike" cap="none" dirty="0">
                <a:solidFill>
                  <a:schemeClr val="bg1"/>
                </a:solidFill>
                <a:ea typeface="Calibri"/>
                <a:cs typeface="Calibri"/>
                <a:sym typeface="Calibri"/>
              </a:rPr>
              <a:t>Know key dates and deadlines for the upcoming semester</a:t>
            </a:r>
            <a:endParaRPr sz="1400" b="0" i="0" u="none" strike="noStrike" cap="none" dirty="0">
              <a:solidFill>
                <a:schemeClr val="bg1"/>
              </a:solidFill>
            </a:endParaRPr>
          </a:p>
          <a:p>
            <a:pPr marL="342900" marR="0" lvl="0" indent="-228600" algn="l"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a:p>
            <a:pPr marL="342900" marR="0" lvl="0" indent="-228600" algn="l"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cxnSp>
        <p:nvCxnSpPr>
          <p:cNvPr id="69" name="Google Shape;69;p14"/>
          <p:cNvCxnSpPr/>
          <p:nvPr/>
        </p:nvCxnSpPr>
        <p:spPr>
          <a:xfrm>
            <a:off x="641337" y="3056707"/>
            <a:ext cx="7848624" cy="8709"/>
          </a:xfrm>
          <a:prstGeom prst="straightConnector1">
            <a:avLst/>
          </a:prstGeom>
          <a:noFill/>
          <a:ln w="254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9676" y="160206"/>
            <a:ext cx="8245475" cy="1014852"/>
          </a:xfrm>
          <a:noFill/>
        </p:spPr>
        <p:txBody>
          <a:bodyPr/>
          <a:lstStyle/>
          <a:p>
            <a:pPr algn="ctr"/>
            <a:r>
              <a:rPr lang="en-US" dirty="0"/>
              <a:t>Important Spring Dates </a:t>
            </a:r>
          </a:p>
        </p:txBody>
      </p:sp>
      <p:sp>
        <p:nvSpPr>
          <p:cNvPr id="3" name="TextBox 2"/>
          <p:cNvSpPr txBox="1"/>
          <p:nvPr/>
        </p:nvSpPr>
        <p:spPr>
          <a:xfrm>
            <a:off x="179676" y="785620"/>
            <a:ext cx="8784648" cy="6801862"/>
          </a:xfrm>
          <a:prstGeom prst="rect">
            <a:avLst/>
          </a:prstGeom>
          <a:noFill/>
        </p:spPr>
        <p:txBody>
          <a:bodyPr wrap="square" lIns="91440" tIns="45720" rIns="91440" bIns="45720" rtlCol="0" anchor="t">
            <a:spAutoFit/>
          </a:bodyPr>
          <a:lstStyle/>
          <a:p>
            <a:r>
              <a:rPr lang="en-US" sz="1600" dirty="0"/>
              <a:t>Make sure to always refer to the </a:t>
            </a:r>
            <a:r>
              <a:rPr lang="en-US" sz="1600" dirty="0">
                <a:hlinkClick r:id="rId2"/>
              </a:rPr>
              <a:t>Academic Calendar</a:t>
            </a:r>
            <a:r>
              <a:rPr lang="en-US" sz="1600" dirty="0"/>
              <a:t> for important dates/deadlines! </a:t>
            </a:r>
          </a:p>
          <a:p>
            <a:endParaRPr lang="en-US" sz="1600" dirty="0"/>
          </a:p>
          <a:p>
            <a:r>
              <a:rPr lang="en-US" sz="1600" b="1" dirty="0"/>
              <a:t>January 15: </a:t>
            </a:r>
            <a:r>
              <a:rPr lang="en-US" sz="1600" dirty="0"/>
              <a:t>Martin Luther King Day – university closed</a:t>
            </a:r>
          </a:p>
          <a:p>
            <a:endParaRPr lang="en-US" sz="1600" dirty="0"/>
          </a:p>
          <a:p>
            <a:r>
              <a:rPr lang="en-US" sz="1600" b="1" dirty="0"/>
              <a:t>January 16: </a:t>
            </a:r>
            <a:r>
              <a:rPr lang="en-US" sz="1600" dirty="0"/>
              <a:t>spring classes begin</a:t>
            </a:r>
          </a:p>
          <a:p>
            <a:endParaRPr lang="en-US" sz="1600" dirty="0"/>
          </a:p>
          <a:p>
            <a:r>
              <a:rPr lang="en-US" sz="1600" b="1" dirty="0"/>
              <a:t>January 23: </a:t>
            </a:r>
            <a:r>
              <a:rPr lang="en-US" sz="1600" dirty="0"/>
              <a:t>last day to register for spring 2024 classes</a:t>
            </a:r>
          </a:p>
          <a:p>
            <a:endParaRPr lang="en-US" sz="1600" dirty="0"/>
          </a:p>
          <a:p>
            <a:r>
              <a:rPr lang="en-US" sz="1600" b="1" dirty="0"/>
              <a:t>February 19: </a:t>
            </a:r>
            <a:r>
              <a:rPr lang="en-US" sz="1600" dirty="0"/>
              <a:t>Presidents’ Day – university closed</a:t>
            </a:r>
          </a:p>
          <a:p>
            <a:endParaRPr lang="en-US" sz="1600" dirty="0"/>
          </a:p>
          <a:p>
            <a:r>
              <a:rPr lang="en-US" sz="1600" b="1" dirty="0"/>
              <a:t>March 11-March 15: </a:t>
            </a:r>
            <a:r>
              <a:rPr lang="en-US" sz="1600" dirty="0"/>
              <a:t>spring break – classes canceled</a:t>
            </a:r>
          </a:p>
          <a:p>
            <a:endParaRPr lang="en-US" sz="1600" dirty="0"/>
          </a:p>
          <a:p>
            <a:r>
              <a:rPr lang="en-US" sz="1600" b="1" dirty="0"/>
              <a:t>April 1: </a:t>
            </a:r>
            <a:r>
              <a:rPr lang="en-US" sz="1600" dirty="0"/>
              <a:t>fall 2024 registration starts</a:t>
            </a:r>
          </a:p>
          <a:p>
            <a:endParaRPr lang="en-US" sz="1600" dirty="0"/>
          </a:p>
          <a:p>
            <a:r>
              <a:rPr lang="en-US" sz="1600" b="1" dirty="0"/>
              <a:t>April 15: </a:t>
            </a:r>
            <a:r>
              <a:rPr lang="en-US" sz="1600" dirty="0"/>
              <a:t>Patriots’ Day – university closed</a:t>
            </a:r>
          </a:p>
          <a:p>
            <a:endParaRPr lang="en-US" sz="1600" dirty="0"/>
          </a:p>
          <a:p>
            <a:r>
              <a:rPr lang="en-US" sz="1600" b="1" dirty="0"/>
              <a:t>April 29: </a:t>
            </a:r>
            <a:r>
              <a:rPr lang="en-US" sz="1600" dirty="0"/>
              <a:t>last day of spring classes</a:t>
            </a:r>
          </a:p>
          <a:p>
            <a:endParaRPr lang="en-US" sz="1600" dirty="0"/>
          </a:p>
          <a:p>
            <a:r>
              <a:rPr lang="en-US" sz="1600" b="1" dirty="0"/>
              <a:t>April 30-May 7: </a:t>
            </a:r>
            <a:r>
              <a:rPr lang="en-US" sz="1600" dirty="0"/>
              <a:t>final exams </a:t>
            </a:r>
          </a:p>
          <a:p>
            <a:endParaRPr lang="en-US" sz="1600" b="1" dirty="0"/>
          </a:p>
          <a:p>
            <a:r>
              <a:rPr lang="en-US" sz="1600" b="1" dirty="0"/>
              <a:t>May 9: </a:t>
            </a:r>
            <a:r>
              <a:rPr lang="en-US" sz="1600" dirty="0"/>
              <a:t>grades available to students</a:t>
            </a:r>
            <a:endParaRPr lang="en-US" sz="1600" b="1" dirty="0"/>
          </a:p>
          <a:p>
            <a:endParaRPr lang="en-US" sz="1800" dirty="0"/>
          </a:p>
          <a:p>
            <a:endParaRPr lang="en-US" sz="1800" dirty="0"/>
          </a:p>
          <a:p>
            <a:endParaRPr lang="en-US" sz="1800" b="1" dirty="0"/>
          </a:p>
          <a:p>
            <a:endParaRPr lang="en-US" sz="1800" b="1" dirty="0"/>
          </a:p>
          <a:p>
            <a:endParaRPr lang="en-US" dirty="0"/>
          </a:p>
          <a:p>
            <a:endParaRPr lang="en-US" dirty="0"/>
          </a:p>
        </p:txBody>
      </p:sp>
      <p:pic>
        <p:nvPicPr>
          <p:cNvPr id="6" name="Picture 6" descr="Students in classroom seated individually at single tables, with bags on floor, reading and writing on paper sheets">
            <a:extLst>
              <a:ext uri="{FF2B5EF4-FFF2-40B4-BE49-F238E27FC236}">
                <a16:creationId xmlns:a16="http://schemas.microsoft.com/office/drawing/2014/main" id="{7BC26940-34B8-90F4-B93A-C62B12E72766}"/>
              </a:ext>
            </a:extLst>
          </p:cNvPr>
          <p:cNvPicPr>
            <a:picLocks noChangeAspect="1"/>
          </p:cNvPicPr>
          <p:nvPr/>
        </p:nvPicPr>
        <p:blipFill>
          <a:blip r:embed="rId3"/>
          <a:stretch>
            <a:fillRect/>
          </a:stretch>
        </p:blipFill>
        <p:spPr>
          <a:xfrm>
            <a:off x="3905295" y="4833586"/>
            <a:ext cx="1835650" cy="1229476"/>
          </a:xfrm>
          <a:prstGeom prst="rect">
            <a:avLst/>
          </a:prstGeom>
        </p:spPr>
      </p:pic>
      <p:pic>
        <p:nvPicPr>
          <p:cNvPr id="8" name="Picture 7">
            <a:extLst>
              <a:ext uri="{FF2B5EF4-FFF2-40B4-BE49-F238E27FC236}">
                <a16:creationId xmlns:a16="http://schemas.microsoft.com/office/drawing/2014/main" id="{611F7183-C045-4C76-9166-8191D9F81B3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05028" y="1307710"/>
            <a:ext cx="1340438" cy="1340438"/>
          </a:xfrm>
          <a:prstGeom prst="rect">
            <a:avLst/>
          </a:prstGeom>
        </p:spPr>
      </p:pic>
      <p:pic>
        <p:nvPicPr>
          <p:cNvPr id="11" name="Picture 10">
            <a:extLst>
              <a:ext uri="{FF2B5EF4-FFF2-40B4-BE49-F238E27FC236}">
                <a16:creationId xmlns:a16="http://schemas.microsoft.com/office/drawing/2014/main" id="{BAD9AC89-766E-4BC9-AED4-AE04CA1612E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435588" y="2997089"/>
            <a:ext cx="3118477" cy="1498589"/>
          </a:xfrm>
          <a:prstGeom prst="rect">
            <a:avLst/>
          </a:prstGeom>
        </p:spPr>
      </p:pic>
    </p:spTree>
    <p:extLst>
      <p:ext uri="{BB962C8B-B14F-4D97-AF65-F5344CB8AC3E}">
        <p14:creationId xmlns:p14="http://schemas.microsoft.com/office/powerpoint/2010/main" val="1324601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subTitle" idx="1"/>
          </p:nvPr>
        </p:nvSpPr>
        <p:spPr>
          <a:xfrm>
            <a:off x="9144" y="-137160"/>
            <a:ext cx="9144000" cy="6858000"/>
          </a:xfrm>
          <a:prstGeom prst="rect">
            <a:avLst/>
          </a:prstGeom>
          <a:noFill/>
          <a:ln>
            <a:noFill/>
          </a:ln>
        </p:spPr>
        <p:txBody>
          <a:bodyPr spcFirstLastPara="1" wrap="square" lIns="91425" tIns="45700" rIns="91425" bIns="45700" anchor="t" anchorCtr="0">
            <a:normAutofit/>
          </a:bodyPr>
          <a:lstStyle/>
          <a:p>
            <a:pPr marL="0" indent="0" algn="ctr">
              <a:spcBef>
                <a:spcPts val="0"/>
              </a:spcBef>
              <a:buSzPct val="100000"/>
            </a:pPr>
            <a:endParaRPr lang="en-US" sz="2800" b="1" dirty="0">
              <a:solidFill>
                <a:srgbClr val="142F53"/>
              </a:solidFill>
            </a:endParaRPr>
          </a:p>
          <a:p>
            <a:pPr marL="0" indent="0" algn="ctr">
              <a:spcBef>
                <a:spcPts val="0"/>
              </a:spcBef>
            </a:pPr>
            <a:r>
              <a:rPr lang="en-US" sz="2800" b="1" dirty="0">
                <a:solidFill>
                  <a:srgbClr val="142F53"/>
                </a:solidFill>
              </a:rPr>
              <a:t>If you have any questions or concerns about exiting your IYO program, please contact:</a:t>
            </a:r>
            <a:endParaRPr sz="2800" dirty="0"/>
          </a:p>
          <a:p>
            <a:pPr marL="0" indent="0" algn="ctr">
              <a:spcBef>
                <a:spcPts val="561"/>
              </a:spcBef>
              <a:buSzPct val="100000"/>
            </a:pPr>
            <a:r>
              <a:rPr lang="en-US" sz="2800" b="1" dirty="0">
                <a:solidFill>
                  <a:srgbClr val="142F53"/>
                </a:solidFill>
              </a:rPr>
              <a:t>Claire Ingelfinger</a:t>
            </a:r>
          </a:p>
          <a:p>
            <a:pPr marL="0" indent="0" algn="ctr">
              <a:spcBef>
                <a:spcPts val="561"/>
              </a:spcBef>
            </a:pPr>
            <a:endParaRPr lang="en-US" sz="3300" b="1" dirty="0">
              <a:solidFill>
                <a:srgbClr val="142F53"/>
              </a:solidFill>
            </a:endParaRPr>
          </a:p>
          <a:p>
            <a:pPr marL="0" indent="0" algn="ctr">
              <a:spcBef>
                <a:spcPts val="306"/>
              </a:spcBef>
              <a:buSzPct val="100000"/>
            </a:pPr>
            <a:r>
              <a:rPr lang="en-US" sz="1800" dirty="0">
                <a:solidFill>
                  <a:srgbClr val="142F53"/>
                </a:solidFill>
              </a:rPr>
              <a:t>INTO Suffolk Academic Program Manager</a:t>
            </a:r>
            <a:endParaRPr dirty="0"/>
          </a:p>
          <a:p>
            <a:pPr marL="0" indent="0" algn="ctr">
              <a:spcBef>
                <a:spcPts val="306"/>
              </a:spcBef>
              <a:buSzPct val="100000"/>
            </a:pPr>
            <a:r>
              <a:rPr lang="en-US" sz="1800" dirty="0">
                <a:solidFill>
                  <a:srgbClr val="142F53"/>
                </a:solidFill>
              </a:rPr>
              <a:t>Academic advisor for all INTO Suffolk students</a:t>
            </a:r>
            <a:endParaRPr dirty="0"/>
          </a:p>
          <a:p>
            <a:pPr marL="0" lvl="0" indent="0" algn="ctr" rtl="0">
              <a:spcBef>
                <a:spcPts val="306"/>
              </a:spcBef>
              <a:spcAft>
                <a:spcPts val="0"/>
              </a:spcAft>
              <a:buSzPct val="100000"/>
              <a:buNone/>
            </a:pPr>
            <a:endParaRPr sz="1800" dirty="0"/>
          </a:p>
          <a:p>
            <a:pPr marL="0" indent="0" algn="ctr">
              <a:spcBef>
                <a:spcPts val="306"/>
              </a:spcBef>
              <a:buSzPct val="100000"/>
            </a:pPr>
            <a:r>
              <a:rPr lang="en-US" sz="1800" dirty="0">
                <a:solidFill>
                  <a:srgbClr val="142F53"/>
                </a:solidFill>
              </a:rPr>
              <a:t>Reach me by email: </a:t>
            </a:r>
            <a:r>
              <a:rPr lang="en-US" sz="1800" dirty="0">
                <a:solidFill>
                  <a:srgbClr val="142F53"/>
                </a:solidFill>
                <a:hlinkClick r:id="rId3"/>
              </a:rPr>
              <a:t>claire.ingelfinger@suffolk.edu</a:t>
            </a:r>
            <a:endParaRPr lang="en-US" sz="1800" dirty="0">
              <a:solidFill>
                <a:srgbClr val="142F53"/>
              </a:solidFill>
            </a:endParaRPr>
          </a:p>
          <a:p>
            <a:pPr marL="0" indent="0" algn="ctr">
              <a:spcBef>
                <a:spcPts val="306"/>
              </a:spcBef>
            </a:pPr>
            <a:r>
              <a:rPr lang="en-US" sz="1800" dirty="0">
                <a:solidFill>
                  <a:srgbClr val="142F53"/>
                </a:solidFill>
              </a:rPr>
              <a:t>Sign up for an appointment through Navigate</a:t>
            </a:r>
          </a:p>
          <a:p>
            <a:pPr marL="0" indent="0" algn="ctr">
              <a:spcBef>
                <a:spcPts val="306"/>
              </a:spcBef>
            </a:pPr>
            <a:r>
              <a:rPr lang="en-US" sz="1800" dirty="0">
                <a:solidFill>
                  <a:srgbClr val="142F53"/>
                </a:solidFill>
              </a:rPr>
              <a:t>Drop on by Room 4047!</a:t>
            </a:r>
          </a:p>
          <a:p>
            <a:pPr marL="0" lvl="0" indent="0" algn="ctr" rtl="0">
              <a:spcBef>
                <a:spcPts val="306"/>
              </a:spcBef>
              <a:spcAft>
                <a:spcPts val="0"/>
              </a:spcAft>
              <a:buNone/>
            </a:pPr>
            <a:endParaRPr lang="en-US" sz="1800" dirty="0">
              <a:solidFill>
                <a:srgbClr val="142F53"/>
              </a:solidFill>
            </a:endParaRPr>
          </a:p>
          <a:p>
            <a:pPr marL="0" indent="0" algn="ctr">
              <a:spcBef>
                <a:spcPts val="306"/>
              </a:spcBef>
              <a:buSzPct val="100000"/>
            </a:pPr>
            <a:endParaRPr lang="en-US" sz="1800" dirty="0">
              <a:solidFill>
                <a:srgbClr val="142F53"/>
              </a:solidFill>
            </a:endParaRPr>
          </a:p>
          <a:p>
            <a:pPr marL="0" indent="0" algn="ctr">
              <a:spcBef>
                <a:spcPts val="306"/>
              </a:spcBef>
            </a:pPr>
            <a:endParaRPr lang="en-US" sz="1800" dirty="0">
              <a:solidFill>
                <a:schemeClr val="lt1"/>
              </a:solidFill>
            </a:endParaRPr>
          </a:p>
          <a:p>
            <a:pPr marL="0" indent="0" algn="ctr">
              <a:lnSpc>
                <a:spcPct val="114999"/>
              </a:lnSpc>
              <a:spcBef>
                <a:spcPts val="400"/>
              </a:spcBef>
            </a:pPr>
            <a:endParaRPr lang="en-US" u="sng" dirty="0">
              <a:solidFill>
                <a:schemeClr val="hlink"/>
              </a:solidFill>
            </a:endParaRPr>
          </a:p>
          <a:p>
            <a:pPr marL="0" lvl="0" indent="0" algn="ctr" rtl="0">
              <a:spcBef>
                <a:spcPts val="306"/>
              </a:spcBef>
              <a:spcAft>
                <a:spcPts val="0"/>
              </a:spcAft>
              <a:buSzPct val="100000"/>
              <a:buNone/>
            </a:pPr>
            <a:endParaRPr sz="1800" dirty="0">
              <a:solidFill>
                <a:schemeClr val="lt1"/>
              </a:solidFill>
            </a:endParaRPr>
          </a:p>
          <a:p>
            <a:pPr marL="0" lvl="0" indent="0" algn="ctr" rtl="0">
              <a:spcBef>
                <a:spcPts val="306"/>
              </a:spcBef>
              <a:spcAft>
                <a:spcPts val="0"/>
              </a:spcAft>
              <a:buSzPct val="100000"/>
              <a:buNone/>
            </a:pPr>
            <a:endParaRPr sz="1800" dirty="0">
              <a:solidFill>
                <a:schemeClr val="lt1"/>
              </a:solidFill>
            </a:endParaRPr>
          </a:p>
          <a:p>
            <a:pPr marL="0" lvl="0" indent="0" algn="ctr" rtl="0">
              <a:spcBef>
                <a:spcPts val="306"/>
              </a:spcBef>
              <a:spcAft>
                <a:spcPts val="0"/>
              </a:spcAft>
              <a:buSzPct val="100000"/>
              <a:buNone/>
            </a:pPr>
            <a:endParaRPr sz="1800" dirty="0">
              <a:solidFill>
                <a:schemeClr val="lt1"/>
              </a:solidFill>
            </a:endParaRPr>
          </a:p>
          <a:p>
            <a:pPr marL="342900" lvl="0" indent="-245745" algn="l" rtl="0">
              <a:spcBef>
                <a:spcPts val="306"/>
              </a:spcBef>
              <a:spcAft>
                <a:spcPts val="0"/>
              </a:spcAft>
              <a:buSzPct val="100000"/>
              <a:buFont typeface="Calibri"/>
              <a:buNone/>
            </a:pPr>
            <a:endParaRPr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2669784" y="2537576"/>
            <a:ext cx="5759321" cy="111613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3200"/>
              <a:buFont typeface="Arial"/>
              <a:buNone/>
            </a:pPr>
            <a:r>
              <a:rPr lang="en-US" dirty="0"/>
              <a:t>IYO PROGRESSION REQUIREMENTS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0" y="256482"/>
            <a:ext cx="9144001" cy="101485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142F53"/>
              </a:buClr>
              <a:buSzPts val="2800"/>
              <a:buFont typeface="Arial"/>
              <a:buNone/>
            </a:pPr>
            <a:r>
              <a:rPr lang="en-US" dirty="0"/>
              <a:t>Requirements for Progression to the University</a:t>
            </a:r>
            <a:endParaRPr dirty="0"/>
          </a:p>
        </p:txBody>
      </p:sp>
      <p:sp>
        <p:nvSpPr>
          <p:cNvPr id="86" name="Google Shape;86;p17"/>
          <p:cNvSpPr/>
          <p:nvPr/>
        </p:nvSpPr>
        <p:spPr>
          <a:xfrm>
            <a:off x="1525386" y="1340269"/>
            <a:ext cx="6259483" cy="822960"/>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800" b="0" i="0" u="none" strike="noStrike" cap="none" dirty="0">
                <a:solidFill>
                  <a:schemeClr val="lt1"/>
                </a:solidFill>
                <a:ea typeface="Calibri"/>
                <a:cs typeface="Calibri"/>
                <a:sym typeface="Calibri"/>
              </a:rPr>
              <a:t>2.0 cumulative GPA (all semesters of </a:t>
            </a:r>
            <a:r>
              <a:rPr lang="en-US" sz="1800" dirty="0">
                <a:solidFill>
                  <a:schemeClr val="lt1"/>
                </a:solidFill>
                <a:ea typeface="Calibri"/>
                <a:cs typeface="Calibri"/>
                <a:sym typeface="Calibri"/>
              </a:rPr>
              <a:t>IYO program</a:t>
            </a:r>
            <a:r>
              <a:rPr lang="en-US" sz="1800" b="0" i="0" u="none" strike="noStrike" cap="none" dirty="0">
                <a:solidFill>
                  <a:schemeClr val="lt1"/>
                </a:solidFill>
                <a:ea typeface="Calibri"/>
                <a:cs typeface="Calibri"/>
                <a:sym typeface="Calibri"/>
              </a:rPr>
              <a:t>)</a:t>
            </a:r>
            <a:endParaRPr dirty="0">
              <a:solidFill>
                <a:schemeClr val="lt1"/>
              </a:solidFill>
            </a:endParaRPr>
          </a:p>
        </p:txBody>
      </p:sp>
      <p:sp>
        <p:nvSpPr>
          <p:cNvPr id="87" name="Google Shape;87;p17"/>
          <p:cNvSpPr txBox="1"/>
          <p:nvPr/>
        </p:nvSpPr>
        <p:spPr>
          <a:xfrm>
            <a:off x="910245" y="3593009"/>
            <a:ext cx="7489767" cy="646290"/>
          </a:xfrm>
          <a:prstGeom prst="rect">
            <a:avLst/>
          </a:prstGeom>
          <a:noFill/>
          <a:ln>
            <a:noFill/>
          </a:ln>
        </p:spPr>
        <p:txBody>
          <a:bodyPr spcFirstLastPara="1" wrap="square" lIns="91425" tIns="45700" rIns="91425" bIns="45700" anchor="t" anchorCtr="0">
            <a:spAutoFit/>
          </a:bodyPr>
          <a:lstStyle/>
          <a:p>
            <a:endParaRPr lang="en-US" sz="1800">
              <a:solidFill>
                <a:srgbClr val="FF0000"/>
              </a:solidFill>
              <a:latin typeface="Calibri"/>
              <a:ea typeface="Calibri"/>
              <a:cs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7"/>
          <p:cNvSpPr/>
          <p:nvPr/>
        </p:nvSpPr>
        <p:spPr>
          <a:xfrm>
            <a:off x="1525386" y="2423731"/>
            <a:ext cx="6259483" cy="822960"/>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ea typeface="Calibri"/>
                <a:cs typeface="Calibri"/>
                <a:sym typeface="Calibri"/>
              </a:rPr>
              <a:t>Pass all of your EAP courses</a:t>
            </a:r>
            <a:endParaRPr>
              <a:solidFill>
                <a:schemeClr val="lt1"/>
              </a:solidFill>
            </a:endParaRPr>
          </a:p>
        </p:txBody>
      </p:sp>
      <p:pic>
        <p:nvPicPr>
          <p:cNvPr id="2" name="Picture 2" descr="Adult listening in class">
            <a:extLst>
              <a:ext uri="{FF2B5EF4-FFF2-40B4-BE49-F238E27FC236}">
                <a16:creationId xmlns:a16="http://schemas.microsoft.com/office/drawing/2014/main" id="{FF46B093-4513-C14E-81B3-2E2D29376CB9}"/>
              </a:ext>
            </a:extLst>
          </p:cNvPr>
          <p:cNvPicPr>
            <a:picLocks noChangeAspect="1"/>
          </p:cNvPicPr>
          <p:nvPr/>
        </p:nvPicPr>
        <p:blipFill>
          <a:blip r:embed="rId3"/>
          <a:stretch>
            <a:fillRect/>
          </a:stretch>
        </p:blipFill>
        <p:spPr>
          <a:xfrm>
            <a:off x="3008784" y="3521057"/>
            <a:ext cx="3023690" cy="201111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290945" y="327702"/>
            <a:ext cx="9218815" cy="676098"/>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142F53"/>
              </a:buClr>
              <a:buSzPct val="100000"/>
              <a:buFont typeface="Arial"/>
              <a:buNone/>
            </a:pPr>
            <a:r>
              <a:rPr lang="en-US" dirty="0"/>
              <a:t>What Happens If I Don’t Meet </a:t>
            </a:r>
            <a:br>
              <a:rPr lang="en-US" dirty="0"/>
            </a:br>
            <a:r>
              <a:rPr lang="en-US" dirty="0"/>
              <a:t>Progression Requirements?</a:t>
            </a:r>
            <a:br>
              <a:rPr lang="en-US" dirty="0"/>
            </a:br>
            <a:endParaRPr dirty="0"/>
          </a:p>
        </p:txBody>
      </p:sp>
      <p:sp>
        <p:nvSpPr>
          <p:cNvPr id="95" name="Google Shape;95;p18"/>
          <p:cNvSpPr/>
          <p:nvPr/>
        </p:nvSpPr>
        <p:spPr>
          <a:xfrm>
            <a:off x="1338349" y="1440088"/>
            <a:ext cx="6289963" cy="598095"/>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800" dirty="0">
                <a:solidFill>
                  <a:schemeClr val="lt1"/>
                </a:solidFill>
                <a:ea typeface="Calibri"/>
                <a:cs typeface="Calibri"/>
                <a:sym typeface="Calibri"/>
              </a:rPr>
              <a:t>The academic standing committee meets after final grades are submitted to discuss the case. </a:t>
            </a:r>
            <a:endParaRPr dirty="0"/>
          </a:p>
        </p:txBody>
      </p:sp>
      <p:sp>
        <p:nvSpPr>
          <p:cNvPr id="96" name="Google Shape;96;p18"/>
          <p:cNvSpPr/>
          <p:nvPr/>
        </p:nvSpPr>
        <p:spPr>
          <a:xfrm>
            <a:off x="1338288" y="4265426"/>
            <a:ext cx="6384300" cy="548700"/>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ea typeface="Calibri"/>
                <a:cs typeface="Calibri"/>
                <a:sym typeface="Calibri"/>
              </a:rPr>
              <a:t>Be dismissed from the university</a:t>
            </a:r>
            <a:endParaRPr>
              <a:solidFill>
                <a:schemeClr val="lt1"/>
              </a:solidFill>
            </a:endParaRPr>
          </a:p>
        </p:txBody>
      </p:sp>
      <p:sp>
        <p:nvSpPr>
          <p:cNvPr id="97" name="Google Shape;97;p18"/>
          <p:cNvSpPr txBox="1"/>
          <p:nvPr/>
        </p:nvSpPr>
        <p:spPr>
          <a:xfrm>
            <a:off x="1280160" y="2220316"/>
            <a:ext cx="28180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ea typeface="Calibri"/>
                <a:cs typeface="Calibri"/>
                <a:sym typeface="Calibri"/>
              </a:rPr>
              <a:t>You could either:</a:t>
            </a:r>
            <a:endParaRPr>
              <a:solidFill>
                <a:schemeClr val="dk1"/>
              </a:solidFill>
            </a:endParaRPr>
          </a:p>
        </p:txBody>
      </p:sp>
      <p:sp>
        <p:nvSpPr>
          <p:cNvPr id="98" name="Google Shape;98;p18"/>
          <p:cNvSpPr/>
          <p:nvPr/>
        </p:nvSpPr>
        <p:spPr>
          <a:xfrm>
            <a:off x="1338349" y="3570518"/>
            <a:ext cx="6384174" cy="548788"/>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800" dirty="0">
                <a:solidFill>
                  <a:schemeClr val="lt1"/>
                </a:solidFill>
                <a:ea typeface="Calibri"/>
                <a:cs typeface="Calibri"/>
                <a:sym typeface="Calibri"/>
              </a:rPr>
              <a:t>Be required to extend your IYO program</a:t>
            </a:r>
            <a:endParaRPr dirty="0">
              <a:solidFill>
                <a:schemeClr val="lt1"/>
              </a:solidFill>
            </a:endParaRPr>
          </a:p>
        </p:txBody>
      </p:sp>
      <p:sp>
        <p:nvSpPr>
          <p:cNvPr id="99" name="Google Shape;99;p18"/>
          <p:cNvSpPr/>
          <p:nvPr/>
        </p:nvSpPr>
        <p:spPr>
          <a:xfrm>
            <a:off x="1351107" y="2884246"/>
            <a:ext cx="6384300" cy="548700"/>
          </a:xfrm>
          <a:prstGeom prst="roundRect">
            <a:avLst>
              <a:gd name="adj" fmla="val 16667"/>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ea typeface="Calibri"/>
                <a:cs typeface="Calibri"/>
                <a:sym typeface="Calibri"/>
              </a:rPr>
              <a:t>Be placed on probation or academic warning</a:t>
            </a:r>
            <a:endParaRPr dirty="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able&#10;&#10;Description automatically generated">
            <a:extLst>
              <a:ext uri="{FF2B5EF4-FFF2-40B4-BE49-F238E27FC236}">
                <a16:creationId xmlns:a16="http://schemas.microsoft.com/office/drawing/2014/main" id="{8CB42FA5-C955-60D2-F6B7-7EA40552E96D}"/>
              </a:ext>
            </a:extLst>
          </p:cNvPr>
          <p:cNvPicPr>
            <a:picLocks noGrp="1" noChangeAspect="1"/>
          </p:cNvPicPr>
          <p:nvPr>
            <p:ph type="pic" sz="quarter" idx="12"/>
          </p:nvPr>
        </p:nvPicPr>
        <p:blipFill rotWithShape="1">
          <a:blip r:embed="rId2"/>
          <a:stretch/>
        </p:blipFill>
        <p:spPr>
          <a:xfrm>
            <a:off x="374904" y="62239"/>
            <a:ext cx="8394192" cy="6733521"/>
          </a:xfrm>
          <a:prstGeom prst="rect">
            <a:avLst/>
          </a:prstGeom>
        </p:spPr>
      </p:pic>
    </p:spTree>
    <p:extLst>
      <p:ext uri="{BB962C8B-B14F-4D97-AF65-F5344CB8AC3E}">
        <p14:creationId xmlns:p14="http://schemas.microsoft.com/office/powerpoint/2010/main" val="1002029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0" y="162271"/>
            <a:ext cx="9144000" cy="1014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142F53"/>
              </a:buClr>
              <a:buSzPts val="2800"/>
              <a:buFont typeface="Arial"/>
              <a:buNone/>
            </a:pPr>
            <a:r>
              <a:rPr lang="en-US" dirty="0"/>
              <a:t>Academic Expectations at Suffolk University	</a:t>
            </a:r>
            <a:endParaRPr dirty="0"/>
          </a:p>
        </p:txBody>
      </p:sp>
      <p:sp>
        <p:nvSpPr>
          <p:cNvPr id="106" name="Google Shape;106;p19"/>
          <p:cNvSpPr txBox="1"/>
          <p:nvPr/>
        </p:nvSpPr>
        <p:spPr>
          <a:xfrm>
            <a:off x="360738" y="772175"/>
            <a:ext cx="8199900" cy="26776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latin typeface="Calibri"/>
              <a:ea typeface="Calibri"/>
              <a:cs typeface="Calibri"/>
              <a:sym typeface="Calibri"/>
            </a:endParaRPr>
          </a:p>
        </p:txBody>
      </p:sp>
      <p:sp>
        <p:nvSpPr>
          <p:cNvPr id="107" name="Google Shape;107;p19"/>
          <p:cNvSpPr/>
          <p:nvPr/>
        </p:nvSpPr>
        <p:spPr>
          <a:xfrm>
            <a:off x="794634" y="1036926"/>
            <a:ext cx="7648030" cy="1738485"/>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solidFill>
                  <a:schemeClr val="dk1"/>
                </a:solidFill>
                <a:ea typeface="Calibri"/>
                <a:cs typeface="Calibri"/>
                <a:sym typeface="Calibri"/>
              </a:rPr>
              <a:t>You must maintain a </a:t>
            </a:r>
            <a:r>
              <a:rPr lang="en-US" sz="1800" b="1" u="sng" dirty="0">
                <a:solidFill>
                  <a:schemeClr val="dk1"/>
                </a:solidFill>
                <a:ea typeface="Calibri"/>
                <a:cs typeface="Calibri"/>
                <a:sym typeface="Calibri"/>
              </a:rPr>
              <a:t>2.0 GPA </a:t>
            </a:r>
            <a:r>
              <a:rPr lang="en-US" sz="1800" b="1" dirty="0">
                <a:solidFill>
                  <a:schemeClr val="dk1"/>
                </a:solidFill>
                <a:ea typeface="Calibri"/>
                <a:cs typeface="Calibri"/>
                <a:sym typeface="Calibri"/>
              </a:rPr>
              <a:t>or higher each semester at Suffolk.</a:t>
            </a:r>
            <a:endParaRPr lang="en-US" b="1" dirty="0">
              <a:solidFill>
                <a:schemeClr val="dk1"/>
              </a:solidFill>
            </a:endParaRPr>
          </a:p>
          <a:p>
            <a:pPr marL="0" marR="0" lvl="0" indent="0" algn="l" rtl="0">
              <a:spcBef>
                <a:spcPts val="0"/>
              </a:spcBef>
              <a:spcAft>
                <a:spcPts val="0"/>
              </a:spcAft>
              <a:buNone/>
            </a:pPr>
            <a:endParaRPr sz="1200" i="1" dirty="0">
              <a:solidFill>
                <a:schemeClr val="dk1"/>
              </a:solidFill>
              <a:ea typeface="Calibri"/>
              <a:cs typeface="Calibri"/>
            </a:endParaRPr>
          </a:p>
          <a:p>
            <a:r>
              <a:rPr lang="en-US" i="1" dirty="0">
                <a:solidFill>
                  <a:schemeClr val="dk1"/>
                </a:solidFill>
                <a:ea typeface="Calibri"/>
                <a:cs typeface="Calibri"/>
                <a:sym typeface="Calibri"/>
              </a:rPr>
              <a:t>*If you fall below a 2.0 GPA, you will continue into the next semester on academic probation.  While on probation, you need to satisfy conditions outlined by your college (SBS or CAS) in order to continue at the university.  Failure to maintain satisfactory academic performance could result in academic dismissal from the university!</a:t>
            </a:r>
            <a:endParaRPr dirty="0">
              <a:solidFill>
                <a:schemeClr val="dk1"/>
              </a:solidFill>
            </a:endParaRPr>
          </a:p>
          <a:p>
            <a:pPr marL="0" marR="0" lvl="0" indent="0" algn="l" rtl="0">
              <a:spcBef>
                <a:spcPts val="0"/>
              </a:spcBef>
              <a:spcAft>
                <a:spcPts val="0"/>
              </a:spcAft>
              <a:buNone/>
            </a:pPr>
            <a:endParaRPr sz="1200" i="1" dirty="0">
              <a:solidFill>
                <a:schemeClr val="dk1"/>
              </a:solidFill>
              <a:latin typeface="Calibri"/>
              <a:ea typeface="Calibri"/>
              <a:cs typeface="Calibri"/>
              <a:sym typeface="Calibri"/>
            </a:endParaRPr>
          </a:p>
        </p:txBody>
      </p:sp>
      <p:sp>
        <p:nvSpPr>
          <p:cNvPr id="108" name="Google Shape;108;p19"/>
          <p:cNvSpPr/>
          <p:nvPr/>
        </p:nvSpPr>
        <p:spPr>
          <a:xfrm>
            <a:off x="794634" y="2969884"/>
            <a:ext cx="7648030" cy="2347975"/>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r>
              <a:rPr lang="en-US" sz="1800" b="1" dirty="0">
                <a:solidFill>
                  <a:schemeClr val="dk1"/>
                </a:solidFill>
                <a:ea typeface="Calibri"/>
                <a:cs typeface="Calibri"/>
                <a:sym typeface="Calibri"/>
              </a:rPr>
              <a:t>You must practice ethical behavior in all Suffolk learning environments.</a:t>
            </a:r>
            <a:endParaRPr lang="en-US" b="1" dirty="0">
              <a:solidFill>
                <a:schemeClr val="dk1"/>
              </a:solidFill>
            </a:endParaRPr>
          </a:p>
          <a:p>
            <a:pPr marL="0" marR="0" lvl="0" indent="0" algn="l" rtl="0">
              <a:spcBef>
                <a:spcPts val="0"/>
              </a:spcBef>
              <a:spcAft>
                <a:spcPts val="0"/>
              </a:spcAft>
              <a:buNone/>
            </a:pPr>
            <a:endParaRPr i="1" dirty="0">
              <a:solidFill>
                <a:schemeClr val="dk1"/>
              </a:solidFill>
              <a:ea typeface="Calibri"/>
              <a:cs typeface="Calibri"/>
            </a:endParaRPr>
          </a:p>
          <a:p>
            <a:r>
              <a:rPr lang="en-US" i="1" dirty="0">
                <a:solidFill>
                  <a:schemeClr val="dk1"/>
                </a:solidFill>
                <a:ea typeface="Calibri"/>
                <a:cs typeface="Calibri"/>
                <a:sym typeface="Calibri"/>
              </a:rPr>
              <a:t>*Cheating, plagiarism, unauthorized collaboration, use of unauthorized electronic devices, self-plagiarism, fabrication or falsification of data and any other type of academic misconduct is a serious offense and could result in dismissal from the university. </a:t>
            </a:r>
            <a:endParaRPr dirty="0">
              <a:solidFill>
                <a:schemeClr val="dk1"/>
              </a:solidFill>
              <a:ea typeface="Calibri"/>
              <a:cs typeface="Calibri"/>
            </a:endParaRPr>
          </a:p>
          <a:p>
            <a:pPr marL="0" marR="0" lvl="0" indent="0" algn="l" rtl="0">
              <a:spcBef>
                <a:spcPts val="0"/>
              </a:spcBef>
              <a:spcAft>
                <a:spcPts val="0"/>
              </a:spcAft>
              <a:buNone/>
            </a:pPr>
            <a:endParaRPr i="1" dirty="0">
              <a:solidFill>
                <a:schemeClr val="dk1"/>
              </a:solidFill>
              <a:ea typeface="Calibri"/>
              <a:cs typeface="Calibri"/>
            </a:endParaRPr>
          </a:p>
          <a:p>
            <a:r>
              <a:rPr lang="en-US" i="1" dirty="0">
                <a:solidFill>
                  <a:schemeClr val="dk1"/>
                </a:solidFill>
                <a:ea typeface="Calibri"/>
                <a:cs typeface="Calibri"/>
                <a:sym typeface="Calibri"/>
              </a:rPr>
              <a:t>Academic misconduct can be accidental!  If you are unsure if you are acting in a way that is considered unethical at the university, ask your professor, or refer to the </a:t>
            </a:r>
            <a:r>
              <a:rPr lang="en-US" i="1" u="sng" dirty="0">
                <a:solidFill>
                  <a:schemeClr val="hlink"/>
                </a:solidFill>
                <a:ea typeface="Calibri"/>
                <a:cs typeface="Calibri"/>
                <a:sym typeface="Calibri"/>
              </a:rPr>
              <a:t>Student </a:t>
            </a:r>
            <a:r>
              <a:rPr lang="en-US" i="1" u="sng" dirty="0">
                <a:solidFill>
                  <a:schemeClr val="hlink"/>
                </a:solidFill>
                <a:ea typeface="Calibri"/>
                <a:cs typeface="Calibri"/>
                <a:sym typeface="Calibri"/>
                <a:hlinkClick r:id="rId3">
                  <a:extLst>
                    <a:ext uri="{A12FA001-AC4F-418D-AE19-62706E023703}">
                      <ahyp:hlinkClr xmlns:ahyp="http://schemas.microsoft.com/office/drawing/2018/hyperlinkcolor" val="tx"/>
                    </a:ext>
                  </a:extLst>
                </a:hlinkClick>
              </a:rPr>
              <a:t>Handbook</a:t>
            </a:r>
            <a:r>
              <a:rPr lang="en-US" i="1" dirty="0">
                <a:solidFill>
                  <a:srgbClr val="0000FF"/>
                </a:solidFill>
                <a:ea typeface="Calibri"/>
                <a:cs typeface="Calibri"/>
                <a:sym typeface="Calibri"/>
              </a:rPr>
              <a:t>.</a:t>
            </a:r>
            <a:endParaRPr dirty="0"/>
          </a:p>
          <a:p>
            <a:pPr marL="0" marR="0" lvl="0" indent="0" algn="l" rtl="0">
              <a:spcBef>
                <a:spcPts val="0"/>
              </a:spcBef>
              <a:spcAft>
                <a:spcPts val="0"/>
              </a:spcAft>
              <a:buNone/>
            </a:pPr>
            <a:endParaRPr sz="1200" i="1"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449238" y="179100"/>
            <a:ext cx="8245500" cy="101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Font typeface="Arial"/>
              <a:buNone/>
            </a:pPr>
            <a:r>
              <a:rPr lang="en-US"/>
              <a:t>Suffolk University Honors Program</a:t>
            </a:r>
          </a:p>
        </p:txBody>
      </p:sp>
      <p:sp>
        <p:nvSpPr>
          <p:cNvPr id="115" name="Google Shape;115;p20"/>
          <p:cNvSpPr txBox="1">
            <a:spLocks noGrp="1"/>
          </p:cNvSpPr>
          <p:nvPr>
            <p:ph type="body" idx="1"/>
          </p:nvPr>
        </p:nvSpPr>
        <p:spPr>
          <a:xfrm>
            <a:off x="442426" y="723150"/>
            <a:ext cx="8413418" cy="5003849"/>
          </a:xfrm>
          <a:prstGeom prst="rect">
            <a:avLst/>
          </a:prstGeom>
          <a:noFill/>
          <a:ln>
            <a:noFill/>
          </a:ln>
        </p:spPr>
        <p:txBody>
          <a:bodyPr spcFirstLastPara="1" wrap="square" lIns="91425" tIns="45700" rIns="91425" bIns="45700" anchor="t" anchorCtr="0">
            <a:noAutofit/>
          </a:bodyPr>
          <a:lstStyle/>
          <a:p>
            <a:pPr>
              <a:buNone/>
            </a:pPr>
            <a:r>
              <a:rPr lang="en-US" sz="1800" dirty="0">
                <a:ea typeface="Calibri"/>
                <a:sym typeface="Calibri"/>
              </a:rPr>
              <a:t>•     </a:t>
            </a:r>
            <a:r>
              <a:rPr lang="en-US" sz="1600" dirty="0">
                <a:ea typeface="Calibri"/>
                <a:sym typeface="Calibri"/>
              </a:rPr>
              <a:t>The CAS Honors Community Scholars program (for freshmen and sophomores), the Honors in the Major program (for juniors and seniors) and the SBS Honors program welcome applications from INTO Suffolk students who have completed the INTO program with a GPA of 3.5 or above </a:t>
            </a:r>
            <a:r>
              <a:rPr lang="en-US" sz="1600" b="1" u="sng" dirty="0">
                <a:ea typeface="Calibri"/>
                <a:sym typeface="Calibri"/>
              </a:rPr>
              <a:t>and one additional full-time semester</a:t>
            </a:r>
            <a:r>
              <a:rPr lang="en-US" sz="1600" dirty="0">
                <a:ea typeface="Calibri"/>
                <a:sym typeface="Calibri"/>
              </a:rPr>
              <a:t> with a semester GPA of 3.5 or above.  Candidates for the honors program should have no grades of D, F, or I; and should be in good standing with Suffolk University.  They should have no disciplinary actions with the Dean of Students’ Office, and should not have been found responsible for any violations of the Academic Misconduct Policy.</a:t>
            </a:r>
            <a:r>
              <a:rPr lang="en-US" sz="1800" dirty="0">
                <a:ea typeface="Calibri"/>
                <a:sym typeface="Calibri"/>
              </a:rPr>
              <a:t> </a:t>
            </a:r>
            <a:endParaRPr lang="en-US" dirty="0"/>
          </a:p>
          <a:p>
            <a:pPr>
              <a:buNone/>
            </a:pPr>
            <a:endParaRPr lang="en-US" sz="1800" dirty="0">
              <a:ea typeface="Calibri"/>
              <a:sym typeface="Calibri"/>
            </a:endParaRPr>
          </a:p>
          <a:p>
            <a:pPr>
              <a:buNone/>
            </a:pPr>
            <a:r>
              <a:rPr lang="en-US" sz="1800" dirty="0">
                <a:ea typeface="Calibri"/>
                <a:sym typeface="Calibri"/>
              </a:rPr>
              <a:t>•    </a:t>
            </a:r>
            <a:r>
              <a:rPr lang="en-US" sz="1600" dirty="0">
                <a:ea typeface="Calibri"/>
                <a:sym typeface="Calibri"/>
              </a:rPr>
              <a:t> Interested and qualified students should apply to the director of the honors program for their school after the Fall 2024 semester to join the program in Spring 2025.</a:t>
            </a:r>
            <a:endParaRPr lang="en-US" sz="1800" dirty="0">
              <a:ea typeface="Calibri"/>
            </a:endParaRPr>
          </a:p>
          <a:p>
            <a:pPr marL="914400" indent="-228600">
              <a:buFont typeface="Courier New"/>
              <a:buChar char="o"/>
            </a:pPr>
            <a:r>
              <a:rPr lang="en-US" sz="1400" dirty="0">
                <a:ea typeface="Calibri"/>
                <a:sym typeface="Calibri"/>
              </a:rPr>
              <a:t>CAS students - Assistant Dean </a:t>
            </a:r>
            <a:r>
              <a:rPr lang="en-US" sz="1400" dirty="0" err="1">
                <a:ea typeface="Calibri"/>
                <a:sym typeface="Calibri"/>
              </a:rPr>
              <a:t>Lenzie</a:t>
            </a:r>
            <a:r>
              <a:rPr lang="en-US" sz="1400" dirty="0">
                <a:ea typeface="Calibri"/>
                <a:sym typeface="Calibri"/>
              </a:rPr>
              <a:t>, </a:t>
            </a:r>
            <a:r>
              <a:rPr lang="en-US" sz="1400" u="sng" dirty="0">
                <a:sym typeface="Calibri"/>
                <a:hlinkClick r:id="rId3"/>
              </a:rPr>
              <a:t>slenzie@suffolk.edu</a:t>
            </a:r>
            <a:endParaRPr lang="en-US" sz="1400" dirty="0"/>
          </a:p>
          <a:p>
            <a:pPr marL="914400" indent="-228600">
              <a:buFont typeface="Courier New"/>
              <a:buChar char="o"/>
            </a:pPr>
            <a:r>
              <a:rPr lang="en-US" sz="1400" dirty="0">
                <a:sym typeface="Calibri"/>
              </a:rPr>
              <a:t>SBS</a:t>
            </a:r>
            <a:r>
              <a:rPr lang="en-US" sz="1400" dirty="0">
                <a:ea typeface="Calibri"/>
                <a:sym typeface="Calibri"/>
              </a:rPr>
              <a:t> students – Assistant Dean Larkin, </a:t>
            </a:r>
            <a:r>
              <a:rPr lang="en-US" sz="1400" u="sng" dirty="0">
                <a:ea typeface="Calibri"/>
                <a:sym typeface="Calibri"/>
                <a:hlinkClick r:id="rId4"/>
              </a:rPr>
              <a:t>klarkin@suffolk.edu</a:t>
            </a:r>
            <a:endParaRPr lang="en-US" sz="1400" dirty="0">
              <a:ea typeface="Calibri"/>
            </a:endParaRPr>
          </a:p>
          <a:p>
            <a:pPr marL="914400" indent="-228600">
              <a:buFont typeface="Courier New"/>
              <a:buChar char="o"/>
            </a:pPr>
            <a:endParaRPr lang="en-US" sz="1400" u="sng" dirty="0">
              <a:ea typeface="Calibri"/>
            </a:endParaRPr>
          </a:p>
          <a:p>
            <a:pPr>
              <a:buNone/>
            </a:pPr>
            <a:r>
              <a:rPr lang="en-US" sz="1800" dirty="0">
                <a:ea typeface="Calibri"/>
                <a:sym typeface="Calibri"/>
              </a:rPr>
              <a:t>•     </a:t>
            </a:r>
            <a:r>
              <a:rPr lang="en-US" sz="1600" dirty="0">
                <a:ea typeface="Calibri"/>
                <a:sym typeface="Calibri"/>
              </a:rPr>
              <a:t>For more information about the honors program, check out </a:t>
            </a:r>
            <a:r>
              <a:rPr lang="en-US" sz="1600" u="sng" dirty="0">
                <a:ea typeface="Calibri"/>
                <a:sym typeface="Calibri"/>
                <a:hlinkClick r:id="rId5"/>
              </a:rPr>
              <a:t>SBS Honors Program</a:t>
            </a:r>
            <a:r>
              <a:rPr lang="en-US" sz="1600" dirty="0"/>
              <a:t> </a:t>
            </a:r>
            <a:r>
              <a:rPr lang="en-US" sz="1600" dirty="0">
                <a:ea typeface="Calibri"/>
                <a:sym typeface="Calibri"/>
              </a:rPr>
              <a:t>or the </a:t>
            </a:r>
            <a:r>
              <a:rPr lang="en-US" sz="1600" u="sng" dirty="0">
                <a:ea typeface="Calibri"/>
                <a:sym typeface="Calibri"/>
                <a:hlinkClick r:id="rId6"/>
              </a:rPr>
              <a:t>CAS Honors Community Scholars Program</a:t>
            </a:r>
            <a:r>
              <a:rPr lang="en-US" sz="1600" dirty="0">
                <a:ea typeface="Calibri"/>
                <a:sym typeface="Calibri"/>
              </a:rPr>
              <a:t>.</a:t>
            </a:r>
            <a:endParaRPr lang="en-US" sz="1600" dirty="0">
              <a:sym typeface="Calibri"/>
            </a:endParaRPr>
          </a:p>
          <a:p>
            <a:pPr marL="0" lvl="0" indent="0" algn="l">
              <a:lnSpc>
                <a:spcPct val="100000"/>
              </a:lnSpc>
              <a:spcAft>
                <a:spcPts val="0"/>
              </a:spcAft>
              <a:buSzPts val="2800"/>
              <a:buNone/>
            </a:pPr>
            <a:endParaRPr lang="en-US" sz="1800" dirty="0">
              <a:latin typeface="Calibri"/>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A87825E5440846B854E36B8523C182" ma:contentTypeVersion="18" ma:contentTypeDescription="Create a new document." ma:contentTypeScope="" ma:versionID="5ce42ba03ed785e3c4cc4aa868e58c10">
  <xsd:schema xmlns:xsd="http://www.w3.org/2001/XMLSchema" xmlns:xs="http://www.w3.org/2001/XMLSchema" xmlns:p="http://schemas.microsoft.com/office/2006/metadata/properties" xmlns:ns2="30920441-8426-483b-9e19-79ec2fec1af2" xmlns:ns3="15cff7ef-86ae-4d27-9cae-ab075da2de0a" targetNamespace="http://schemas.microsoft.com/office/2006/metadata/properties" ma:root="true" ma:fieldsID="dd59431e17f19f1aef805c5d6ca5a8c8" ns2:_="" ns3:_="">
    <xsd:import namespace="30920441-8426-483b-9e19-79ec2fec1af2"/>
    <xsd:import namespace="15cff7ef-86ae-4d27-9cae-ab075da2de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20441-8426-483b-9e19-79ec2fec1a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bbe1c9-cb6d-4b07-be56-60798be9b5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cff7ef-86ae-4d27-9cae-ab075da2de0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0cca5bb-099e-45ec-9d81-5102ce58bafd}" ma:internalName="TaxCatchAll" ma:showField="CatchAllData" ma:web="15cff7ef-86ae-4d27-9cae-ab075da2de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0920441-8426-483b-9e19-79ec2fec1af2">
      <Terms xmlns="http://schemas.microsoft.com/office/infopath/2007/PartnerControls"/>
    </lcf76f155ced4ddcb4097134ff3c332f>
    <TaxCatchAll xmlns="15cff7ef-86ae-4d27-9cae-ab075da2de0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E51B02-E583-4D34-BF71-DB4FD40193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920441-8426-483b-9e19-79ec2fec1af2"/>
    <ds:schemaRef ds:uri="15cff7ef-86ae-4d27-9cae-ab075da2de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E2C60E-B78F-4FFF-9161-0024C5F95CB7}">
  <ds:schemaRefs>
    <ds:schemaRef ds:uri="http://schemas.microsoft.com/office/infopath/2007/PartnerControls"/>
    <ds:schemaRef ds:uri="http://purl.org/dc/terms/"/>
    <ds:schemaRef ds:uri="03cb0744-1fe1-45f8-aaba-7c499e73d709"/>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43f2e821-1215-477f-b411-369923187ecb"/>
    <ds:schemaRef ds:uri="http://www.w3.org/XML/1998/namespace"/>
    <ds:schemaRef ds:uri="http://purl.org/dc/dcmitype/"/>
    <ds:schemaRef ds:uri="30920441-8426-483b-9e19-79ec2fec1af2"/>
    <ds:schemaRef ds:uri="15cff7ef-86ae-4d27-9cae-ab075da2de0a"/>
  </ds:schemaRefs>
</ds:datastoreItem>
</file>

<file path=customXml/itemProps3.xml><?xml version="1.0" encoding="utf-8"?>
<ds:datastoreItem xmlns:ds="http://schemas.openxmlformats.org/officeDocument/2006/customXml" ds:itemID="{966FB4A2-5708-49D6-8533-16D813D35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1314</TotalTime>
  <Words>1704</Words>
  <Application>Microsoft Office PowerPoint</Application>
  <PresentationFormat>On-screen Show (4:3)</PresentationFormat>
  <Paragraphs>208</Paragraphs>
  <Slides>20</Slides>
  <Notes>15</Notes>
  <HiddenSlides>1</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1_Office Theme</vt:lpstr>
      <vt:lpstr>Exiting the International Year One (IYO) Program</vt:lpstr>
      <vt:lpstr>PowerPoint Presentation</vt:lpstr>
      <vt:lpstr>PowerPoint Presentation</vt:lpstr>
      <vt:lpstr>IYO PROGRESSION REQUIREMENTS</vt:lpstr>
      <vt:lpstr>Requirements for Progression to the University</vt:lpstr>
      <vt:lpstr>What Happens If I Don’t Meet  Progression Requirements? </vt:lpstr>
      <vt:lpstr>PowerPoint Presentation</vt:lpstr>
      <vt:lpstr>Academic Expectations at Suffolk University </vt:lpstr>
      <vt:lpstr>Suffolk University Honors Program</vt:lpstr>
      <vt:lpstr>STUDENT RESOURCES &amp;  SUPPORT</vt:lpstr>
      <vt:lpstr>PowerPoint Presentation</vt:lpstr>
      <vt:lpstr>FALL 2024  </vt:lpstr>
      <vt:lpstr>Course Registration </vt:lpstr>
      <vt:lpstr>Confirming Your Major</vt:lpstr>
      <vt:lpstr>Course Registration FAQs</vt:lpstr>
      <vt:lpstr>How Course Registration Actually Works </vt:lpstr>
      <vt:lpstr>How to Stay Ahead of the Curve </vt:lpstr>
      <vt:lpstr>Important Summer Dates </vt:lpstr>
      <vt:lpstr>Important Fall Dates </vt:lpstr>
      <vt:lpstr>Important Spring Dates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Exiting the Undergraduate Pathway Program</dc:title>
  <dc:creator>Elise Hanna</dc:creator>
  <cp:lastModifiedBy>Kristine Perlmutter</cp:lastModifiedBy>
  <cp:revision>32</cp:revision>
  <dcterms:modified xsi:type="dcterms:W3CDTF">2024-04-01T18:25:57Z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0x01010017A87825E5440846B854E36B8523C182</vt:lpwstr>
  </property>
</Properties>
</file>