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584" r:id="rId2"/>
    <p:sldId id="604" r:id="rId3"/>
    <p:sldId id="583" r:id="rId4"/>
    <p:sldId id="587" r:id="rId5"/>
    <p:sldId id="589" r:id="rId6"/>
    <p:sldId id="588" r:id="rId7"/>
    <p:sldId id="593" r:id="rId8"/>
    <p:sldId id="618" r:id="rId9"/>
    <p:sldId id="598" r:id="rId10"/>
    <p:sldId id="623" r:id="rId11"/>
    <p:sldId id="595" r:id="rId12"/>
    <p:sldId id="607" r:id="rId13"/>
    <p:sldId id="594" r:id="rId14"/>
    <p:sldId id="606" r:id="rId15"/>
    <p:sldId id="608" r:id="rId16"/>
    <p:sldId id="609" r:id="rId17"/>
    <p:sldId id="611" r:id="rId18"/>
    <p:sldId id="614" r:id="rId19"/>
    <p:sldId id="615" r:id="rId20"/>
    <p:sldId id="597" r:id="rId21"/>
    <p:sldId id="622" r:id="rId22"/>
    <p:sldId id="596" r:id="rId23"/>
    <p:sldId id="620" r:id="rId24"/>
    <p:sldId id="601" r:id="rId25"/>
    <p:sldId id="602" r:id="rId26"/>
    <p:sldId id="621" r:id="rId27"/>
    <p:sldId id="61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22" autoAdjust="0"/>
    <p:restoredTop sz="66248" autoAdjust="0"/>
  </p:normalViewPr>
  <p:slideViewPr>
    <p:cSldViewPr snapToGrid="0" snapToObjects="1">
      <p:cViewPr varScale="1">
        <p:scale>
          <a:sx n="70" d="100"/>
          <a:sy n="70" d="100"/>
        </p:scale>
        <p:origin x="896" y="192"/>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92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0:57:31.516"/>
    </inkml:context>
    <inkml:brush xml:id="br0">
      <inkml:brushProperty name="width" value="0.05" units="cm"/>
      <inkml:brushProperty name="height" value="0.05" units="cm"/>
      <inkml:brushProperty name="color" value="#E71224"/>
    </inkml:brush>
  </inkml:definitions>
  <inkml:trace contextRef="#ctx0" brushRef="#br0">2764 150 24575,'-89'0'0,"-1"0"0,1 0 0,-8 0 0,-1 0 0,-2 0 0,19 0 0,-2 0 0,1 0 0,1 0-372,-18 0 1,2 0-1,4 0 372,16 0 0,3 0 0,5 0 182,-8 0 1,7 0-183,16 0 0,2 0 92,-15 0 1,0 0-93,9 0 0,-1 0 0,-12 0 0,0 0 0,16 0 0,2 0 565,-33 0-565,14 0 0,11 0 0,15 0 0,1 0 0,15 0 0,4 0 0,7 0 0,4 0 0,-1 0 0,3 0 0,-13 8 0,6 8 0,-17 19 0,7 8 0,4 8 0,8 0 0,7-8 0,6 6 0,1-18 0,-1 12 0,5-9 0,0 7 0,3-3 0,8-2 0,5-5 0,8 4 0,-3-6 0,-3 6 0,1-9 0,5 4 0,2-7 0,9 1 0,5 0 0,11 2 0,7 0 0,10 1 0,2 0 0,3 1 0,3-9 0,3 7 0,3-6 0,-1 4 0,-1 0 0,-5-1 0,0-8 0,-7 10 0,11-5 0,-15-5 0,21 6 0,-10-18 0,3 5 0,3-7 0,-3-1 0,6 0 0,3-7 0,11-8 0,-8-8 0,-40 8 0,0 0 0,-1 1 0,-1-2 0,43-21 0,-43 21 0,0 0 0,40-30 0,-40 30 0,1 0 0,-4-7 0,-1 0 0,44-8 0,-7-14 0,-20 16 0,5-6 0,-14 9 0,-1 0 0,-4 1 0,-1 0 0,-1 0 0,3 0 0,-6 0 0,1-8 0,-15 4 0,-5-8 0,-12 6 0,-6-11 0,-5 9 0,0-9 0,-3 3 0,-8 2 0,-5-7 0,-2 13 0,-2-8 0,13 14 0,-7-6 0,7 8 0,-11 1 0,1-1 0,-14 0 0,1-1 0,-6 7 0,7 0 0,3 10 0,3-13 0,1 15 0,5-9 0,-1 14 0,7 0 0,-8 0 0,0 0 0,-3 0 0,-1 0 0,1 0 0,-1 0 0,0 6 0,1-4 0,-1 10 0,1-9 0,-1 9 0,0-8 0,3 4 0,3-2 0,0-2 0,5 0 0,4-1 0,3 1 0,2 1 0,-1-2 0,-1 2 0,-2-2 0,-5 10 0,-12-2 0,-10 5 0,-3-3 0,-8 7 0,25-13 0,-3 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4:04.074"/>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1 111 16383,'57'0'0,"0"0"0,14 1 0,5-2 0,14 0 0,6-2 0,-22 0 0,3 0 0,-2 0 0,-7 1 0,-2 0 0,1 0 0,5-4 0,1 0 0,-3 1 0,11 2 0,-3-1 0,-3-4 0,-3 0 0,-9 4 0,-5 1 0,12-4 0,-13 7 0,-10 0 0,-10 0 0,18-11 0,-18 2 0,17-3 0,-8 6 0,2 6 0,-4 0 0,-4 0 0,-8 0 0,1 0 0,-8 0 0,-7 0 0,-3 0 0,4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0:41.15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0 16383,'0'0'0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0:44.49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1 16383,'0'0'0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4:22.945"/>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2555 1 16383,'-78'0'0,"0"0"0,8 0 0,4 0 0,-31 0 0,22 0 0,13 0 0,2 0 0,6 0 0,10 0 0,14 0 0,9 0 0,-8 0 0,15 0 0,-20 0 0,12 0 0,-10 0 0,-4 0 0,1 0 0,4 0 0,1 0 0,-4 0 0,7 7 0,-12-5 0,8 12 0,-3-12 0,-11 5 0,-1-3 0,-11 2 0,1-1 0,7 0 0,-4-5 0,5 7 0,5-4 0,-4 4 0,16-5 0,-1-2 0,3 0 0,-4 0 0,4 0 0,-4 0 0,9 0 0,-1 0 0,0 0 0,0 0 0,0 0 0,1 0 0,-11 0 0,18 0 0,-18 0 0,18 0 0,-8 0 0,7 0 0,2 0 0,0 0 0,-5 0 0,-3 0 0,-2 0 0,2 0 0,-1 0 0,0 0 0,0 0 0,2 0 0,4 0 0,-2 0 0,2 0 0,-6 0 0,0 0 0,0 0 0,0 0 0,4 0 0,1 0 0,1 0 0,8 0 0,1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4:25.448"/>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1780 1 16383,'-76'0'0,"-14"0"0,-6 0 0,39 0 0,-1 0 0,-9 0 0,-2 0 0,-4 0 0,-2 0 0,-6 0 0,3 0 0,14 0 0,3 0 0,6 0 0,3 0 0,-27 0 0,8 0 0,4 0 0,21 0 0,-4 0 0,9 0 0,0 0 0,1 7 0,0-5 0,8 13 0,-12-13 0,17 5 0,-7 1 0,12-6 0,2 5 0,0 0 0,4-5 0,-5 5 0,4-6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0:57:42.1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53 1 16383,'54'0'0,"0"0"0,43 0 0,-29 0 0,1 0 0,-11 0 0,-2 0 0,43 0 0,-27 0 0,-33 0 0,-35 0 0,-46 0 0,-30 0 0,12 2 0,-5 2 0,4 3 0,3 2 0,7 0 0,4 3 0,-19 23 0,46-10 0,20 15 0,25-14 0,13 7 0,0-8 0,-3 7 0,-16-7 0,-6 6 0,-7-9 0,-6 10 0,0-8 0,0 8 0,0 2 0,8 5 0,4 3 0,8 0 0,2-6 0,-10 2 0,-3 4 0,-9-9 0,0 8 0,0-10 0,0 6 0,-6 0 0,4 2 0,-4 6 0,4-7 0,2-2 0,0-11 0,0-3 0,0 1 0,0 0 0,0-1 0,0 6 0,-6-1 0,4 1 0,-5-1 0,7-5 0,0 1 0,4-1 0,6 1 0,3-1 0,5-5 0,-9 0 0,-2-4 0,-7 2 0,0 2 0,0-1 0,0 1 0,0 2 0,0 1 0,0 10 0,-1-4 0,-10 4 0,4 1 0,-9-7 0,11 7 0,-1-8 0,6 0 0,0-3 0,0-3 0,0-3 0,0 4 0,0-3 0,-3 2 0,-8 4 0,4-13 0,-9 11 0,13-7 0,-2 0 0,5 8 0,0-3 0,0 4 0,0 2 0,0-2 0,-5 2 0,2 0 0,-7-1 0,5-3 0,-5 0 0,-12-8 0,3 7 0,-21-2 0,15 7 0,-2-7 0,12-1 0,8-9 0,27 13 0,-10-7 0,14 10 0,-20-7 0,-33 5 0,4 7 0,-27 1 0,25 11 0,6-9 0,17 7 0,6-9 0,9 0 0,-3 3 0,7-6 0,-10 6 0,0-8 0,-5-1 0,0 1 0,0-1 0,0 7 0,0 7 0,4 3 0,0-6 0,0-8 0,-1-13 0,-3 9 0,0 2 0,0 5 0,0-1 0,0-11 0,3-2 0,4 7 0,8-4 0,-5 21 0,0 3 0,-9 8 0,-1 16 0,0-9 0,-7 5 0,4-9 0,-3 0 0,4-10 0,7 1 0,6-14 0,7 0 0,-4-7 0,-3 1 0,-9-1 0,-2 1 0,0-1 0,0 1 0,0 0 0,0 13 0,8 3 0,2 23 0,9 2 0,-8 6 0,4-11 0,-13-7 0,4-24 0,-6-2 0,-1 11 0,-14 48 0,6-35 0,-1 4 0,-4 10 0,1 1 0,5-9 0,1-3 0,-1 32 0,8-7 0,23-27 0,-3-6 0,16-16 0,-9-2 0,-14-5 0,-9 1 0,-15 0 0,-8-1 0,6 4 0,2 10 0,11 5 0,0 3 0,10 4 0,-2-4 0,3 35 0,-6 14 0,-4-34 0,-2 3 0,-1 2 0,-3 1 0,-1-2 0,-2 0 0,4-2 0,-1-2 0,-8 37 0,13-15 0,1-28 0,9-12 0,5-2 0,4-14 0,-7 15 0,-6-2 0,-6 9 0,0 10 0,0 1 0,0 11 0,9 0 0,-3 0 0,8 0 0,-1-12 0,-6 0 0,0-6 0,-7 1 0,-9-13 0,-3-3 0,-1-12 0,3-1 0,9-1 0,6 1 0,6-1 0,7 1 0,-4-1 0,-3 1 0,-9-1 0,-2 7 0,0-1 0,0 14 0,0 0 0,4 5 0,7-2 0,6-12 0,15-1 0,-7-9 0,6 0 0,-18 0 0,-7-4 0,-17 0 0,-18 1 0,3-3 0,-4 2 0,19-5 0,7-1 0,10 4 0,5-7 0,2 5 0,-72 7 0,-2 1 0,-4-10 0,-3 0 0,-24 7 0,18-7 0,34-3 0,23 2 0,15-9 0,41 1 0,-4-4 0,24 0 0,-15 0 0,-13 0 0,-4 0 0,-8 0 0,-6 0 0,3 0 0,1-2 0,4-3 0,10-9 0,-6 3 0,6 0 0,-9 7 0,-4 4 0,-4 0 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0:58:43.2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405 1 16383,'-56'0'0,"0"0"0,-34 0 0,-7 0 0,53 0 0,51 0 0,49 0 0,3 0 0,9 1 0,15 4 0,3 0 0,-3-3 0,0 1 0,2 6 0,-7 1 0,17 0 0,-49 4 0,-46-3 0,-56-3 0,-9 1 0,-24 5 0,33-1 0,23 2 0,23 1 0,45 4 0,3 3 0,28-4 0,-15 5 0,-24-8 0,-10 7 0,-49 2 0,-24 9 0,-28 0 0,4 14 0,24-3 0,30 1 0,14 1 0,16-8 0,8-2 0,2 15 0,-2-17 0,-27 24 0,-19-16 0,-13-2 0,13 3 0,15-18 0,16 5 0,26-7 0,4 3 0,13-8 0,-5 3 0,-28-6 0,-21 4 0,-47 7 0,-13 1 0,-6 0 0,32 4 0,26-5 0,30 4 0,31 4 0,13-6 0,3 7 0,-15-4 0,-40 3 0,-44 7 0,-23-1 0,-22 3 0,34-3 0,22-1 0,39-4 0,53-3 0,22-2 0,-30-16 0,1 0 0,34 13 0,-38-9 0,-13-4 0,-16-11 0,-7 6 0,-2 2 0,-3 3 0,16 1 0,11 2 0,12 0 0,2 4 0,-10-3 0,-15-3 0,-12-1 0,-12 2 0,-11 11 0,-1-2 0,0 3 0,5-4 0,8-3 0,8-6 0,0 0 0,1-7 0,-5 8 0,-28 6 0,-9 24 0,-28 2 0,-6 15 0,2-4 0,3-9 0,22-7 0,-5-3 0,17-16 0,-9 6 0,9-8 0,7 1 0,10-7 0,7 10 0,20-3 0,27 21 0,20 1 0,16 5 0,-21 3 0,-18-6 0,-51 4 0,-37-3 0,-1-21 0,-6-2 0,-1-1 0,-1-1 0,-2-1 0,2-1 0,-23 14 0,34-11 0,21-1 0,38 8 0,21-5 0,27 7 0,-4-8 0,3 0 0,-27-6 0,-9-4 0,-13-2 0,-8-2 0,-10 6 0,5-2 0,9 6 0,28 7 0,4-4 0,-9-2 0,-4-5 0,-26-6 0,10 5 0,0 3 0,11-12 0,23-8 0,-17 24 0,15-1 0,-40 47 0,7 4 0,-9 2 0,0 7 0,-24-7 0,-5 1 0,-21-12 0,17-20 0,12-4 0,29-16 0,47 10 0,27-6 0,-30-14 0,0-2 0,38 4 0,-35-5 0,-30-6 0,-31 2 0,-24 2 0,-31 6 0,-14 2 0,1 7 0,15 2 0,29-3 0,16-1 0,14 0 0,5-7 0,5 4 0,-4-10 0,3 10 0,-23-7 0,-21 7 0,-6 0 0,-8-5 0,27 6 0,17-5 0,58 10 0,23 2 0,-18-13 0,0 1 0,34 13 0,-27-3 0,-45-2 0,-56 8 0,-51 14 0,36-22 0,-1 1 0,-11 2 0,4 2 0,-3 11 0,19 5 0,35-12 0,48 14 0,10-6 0,21-4 0,-15-3 0,-23-10 0,-19-1 0,-37 2 0,-23 0 0,-21 2 0,3 0 0,30-2 0,16-2 0,36 4 0,25 5 0,18-1 0,1 0 0,-5-7 0,-27-6 0,-8 2 0,-15-5 0,-15 4 0,-10-2 0,2-5 0,1 3 0,11 0 0,28-1 0,-8 2 0,12 0 0,-43 4 0,-59 7 0,26-5 0,-4 0 0,-25-1 0,0 1 0,22 4 0,3 1 0,-1-5 0,7 0 0,9 17 0,85 2 0,0-21 0,8-4 0,23 3 0,5 0 0,-5-3 0,-4 1 0,-20-2 0,-6 0 0,13 11 0,-40-2 0,-37-1 0,-22 10 0,-17-4 0,1 4 0,16 4 0,19-8 0,12 2 0,17-7 0,3-5 0,4-2 0,-33 1 0,-27 6 0,-47 14 0,43-15 0,-1 4 0,-6 8 0,4 2 0,-14 24 0,22 14 0,73-15 0,45-5 0,-11-29 0,8-5 0,-2-2 0,-1-2 0,-5-5 0,-5-1 0,22 8 0,-40-4 0,-29 1 0,-52 14 0,-19 11 0,-24 10 0,20 11 0,35 2 0,17-10 0,18-9 0,4-15 0,6-9 0,-8-3 0,-40 4 0,-29 0 0,-26 7 0,6-7 0,27 0 0,25-4 0,43-3 0,25 0 0,12-3 0,8-5 0,6-3 0,26 9 0,1-1 0,-19-7 0,-5-1 0,-9 4 0,-7 0 0,7-1 0,-37 11 0,-59-2 0,-17 10 0,-32 9 0,10-5 0,31 2 0,12-7 0,34-2 0,20-11 0,3-2 0,9-10 0,-15 0 0,-9 0 0,5 0 0,12 0 0,9 0 0,-8 0 0,-10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0:58:53.906"/>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2844 275 16383,'-81'0'0,"1"0"0,-10 0 0,-4 0 0,23 0 0,-1 0 0,2 0 0,-23 0 0,5 0 0,17 0 0,7 0 0,-18 0 0,-3 0 0,12 0 0,13 0 0,-24 0 0,27 0 0,-9 0 0,1 0 0,3 0 0,-3 0 0,-1 0 0,19 0 0,-8 0 0,17 0 0,4 0 0,-3 0 0,-1 0 0,-8 5 0,-20 9 0,-15 9 0,32-9 0,-3 1 0,-3 1 0,-1-1 0,-1-4 0,1-1 0,-35 11 0,17-8 0,31-5 0,20-1 0,12-2 0,67 22 0,9 8 0,-7-9 0,5 2 0,8 6 0,3 0 0,7-4 0,3 0 0,-22-5 0,2 0 0,2-2 0,5-4 0,3-2 0,0-1 0,5 1 0,0 0 0,0-2 0,-6-1 0,0-1 0,2-2 0,14-2 0,4-2 0,-4 0 0,-21-1 0,-2 0 0,0-2 0,9-2 0,1-2 0,-3 0 0,14 0 0,-4 0 0,1 0 0,-2 0 0,-11 0 0,-1 0 0,2 0 0,0 0 0,-2 0 0,0 0 0,3 0 0,1 0 0,3 0 0,-1 0 0,-9 0 0,-2 0 0,-4-1 0,-4 2 0,23-1 0,-25 7 0,-19-5 0,-30 4 0,-63-6 0,-30 0 0,18 0 0,-5 0 0,1 0 0,0 0 0,-1 0 0,-1 0 0,5 0 0,0 0 0,-1 0 0,2 0 0,4-4 0,1-1 0,8 3 0,-1-2 0,-6-3 0,0-2 0,6 1 0,1 1 0,-4 2 0,1 1 0,-1-1 0,2 0 0,-41 5 0,49 0 0,-1 0 0,-3 0 0,1 0 0,-32 0 0,28 0 0,1 0 0,-27 0 0,-14 0 0,16 2 0,-14 12 0,15-5 0,29 5 0,-2 0 0,-41-2 0,33 0 0,0-1 0,6-2 0,0-2 0,-16-2 0,0 0 0,6 5 0,2-2 0,9-6 0,2-1 0,-6 4 0,3-1 0,-21-4 0,-16 0 0,28 0 0,8 0 0,25 0 0,4 0 0,13 0 0,107 0 0,-40 0 0,6 0 0,8 0 0,6 0 0,-1 0 0,21 0 0,-1-1 0,0-3 0,-1-1 0,-11 4 0,-3-3 0,-7-11 0,-2-1 0,-8 7 0,-3-2 0,-9-9 0,-2-2 0,46-12 0,-6-9 0,-37 20 0,0 1 0,41-22 0,-41 21 0,0 1 0,37-21 0,1 8 0,-1-3 0,-9 10 0,2 3 0,-10 4 0,-4-2 0,-4 1 0,-11-3 0,-11 0 0,-6-7 0,-10 7 0,0-4 0,-5 12 0,0-2 0,-14 12 0,5-12 0,-68 7 0,11 3 0,-7 1 0,-35-3 0,-9 2 0,25 6 0,-3 2 0,-2-2 0,-5-4 0,-2 0 0,1 0 0,3 1 0,1 2 0,3-1 0,8 0 0,3 1 0,3-2 0,-13-4 0,4 1 0,10 8 0,5 0 0,-8-6 0,-28 3 0,53-1 0,-18 1 0,23-1 0,-8 5 0,13 0 0,0-7 0,10 6 0,-2-8 0,-6 4 0,2 0 0,-3-5 0,6 0 0,1-2 0,1-4 0,-1 4 0,1-1 0,-1 2 0,0 6 0,1-7 0,0 9 0,6-3 0,-1 6 0,4 0 0,-6 0 0,4 0 0,-8 0 0,9 0 0,-1 0 0,75 0 0,-20 0 0,36 0 0,12 0 0,-17 5 0,3 1 0,0-5 0,5-1 0,0 1 0,-5 3 0,-1 0 0,2-1 0,6-2 0,3-2 0,-4 1 0,-11 0 0,-2 0 0,-2 0 0,23 0 0,-5 0 0,-16 0 0,-5 0 0,34 0 0,-22 0 0,-6 0 0,-13 0 0,-9 0 0,-8 0 0,16 0 0,-13 0 0,8 0 0,-14 0 0,-13 0 0,3 0 0,6 0 0,4 0 0,-1 0 0,-3 0 0,-8 0 0,-7 0 0,2 0 0,-3 0 0,-1 0 0,7 0 0,-3 0 0,3 0 0,-5 0 0,-1 0 0,3 0 0,-3 3 0,1 2 0,8-1 0,-12 5 0,10-7 0,-10 5 0,9-7 0,-6 0 0,3 0 0,-5 9 0,-9 8 0,-9 18 0,-37 28 0,3-16 0,-7 3 0,-18 11 0,-5 3 0,18-11 0,-2 1 0,0-2 0,-21 11 0,0-2 0,22-16 0,0 1 0,0-3 0,-15 7 0,-1-5 0,0-3 0,1-3 0,8 0 0,1-5 0,2-11 0,1-4 0,-34 19 0,6-10 0,-6 1 0,27-10 0,-28 0 0,18-5 0,2 0 0,8 0 0,10-2 0,1 1 0,-1-6 0,4 8 0,3-13 0,1 6 0,5-8 0,-6 0 0,13 0 0,-1 0 0,10 0 0,1-1 0,-1-5 0,8-4 0,0-8 0,9-2 0,-2-3 0,1-8 0,-2 2 0,2-8 0,2 9 0,-5 2 0,8 3 0,-5 7 0,28 5 0,17 8 0,38 15 0,15 4 0,-39-2 0,0 1 0,5 0 0,-2 0 0,39 14 0,1-5 0,-20-8 0,-3-3 0,-6-10 0,10 3 0,2-6 0,19 0 0,-5 0 0,-41 0 0,-1 0 0,36 0 0,9 0 0,-15 0 0,5 0 0,-21 0 0,-7 0 0,-11 0 0,0 0 0,1 0 0,0 0 0,-1 0 0,-8 0 0,-2 0 0,1 0 0,0-6 0,6 3 0,-3-4 0,-2-1 0,-1 6 0,-10-4 0,2 1 0,-7 2 0,1-3 0,0 5 0,-1 1 0,1-7 0,-3 5 0,-4-5 0,-1 7 0,-1 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0:41.158"/>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0 0 16383,'0'0'0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0:44.497"/>
    </inkml:context>
    <inkml:brush xml:id="br0">
      <inkml:brushProperty name="width" value="0.3" units="cm"/>
      <inkml:brushProperty name="height" value="0.6" units="cm"/>
      <inkml:brushProperty name="color" value="#0069AF"/>
      <inkml:brushProperty name="tip" value="rectangle"/>
      <inkml:brushProperty name="rasterOp" value="maskPen"/>
    </inkml:brush>
  </inkml:definitions>
  <inkml:trace contextRef="#ctx0" brushRef="#br0">1 1 16383,'0'0'0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3:56.750"/>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0 109 16383,'83'0'0,"-6"0"0,-6 0 0,-17 0 0,6 0 0,9 0 0,3 0 0,3 0 0,2 0 0,11 1 0,-1-2 0,-13-1 0,1-3 0,13-3 0,0-1 0,-12 1 0,-3-1 0,2-1 0,-4-1 0,-14 3 0,-4 1 0,44 0 0,-12-1 0,-30 8 0,5 0 0,-19 0 0,0-7 0,-1 4 0,-9-4 0,-2 7 0,-4 0 0,0 0 0,0 0 0,-7 0 0,-1 0 0,-2 0 0,-2 0 0,6 0 0,-1 0 0,5 0 0,-3 0 0,1 0 0,-6 0 0,4 0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3:59.453"/>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1 16383,'68'0'0,"16"0"0,4 0 0,-27 0 0,5 0 0,4 0 0,4 0 0,12 0 0,1 0 0,-5 0 0,-2 0 0,3 0 0,-3 0 0,-19 0 0,-2 0 0,1 0 0,-2 0 0,33 0 0,2 0 0,-6 0 0,-20 0 0,0 0 0,-10 0 0,0 0 0,-8 0 0,1 0 0,-15 0 0,8 0 0,-9 0 0,6 0 0,1 0 0,0 0 0,0 0 0,-1 0 0,0 0 0,2 0 0,3 0 0,1 0 0,-5 0 0,9 0 0,-12 0 0,7 0 0,-14 0 0,-1 0 0,-16 0 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1:04:01.755"/>
    </inkml:context>
    <inkml:brush xml:id="br0">
      <inkml:brushProperty name="width" value="0.3" units="cm"/>
      <inkml:brushProperty name="height" value="0.6" units="cm"/>
      <inkml:brushProperty name="color" value="#FF8517"/>
      <inkml:brushProperty name="tip" value="rectangle"/>
      <inkml:brushProperty name="rasterOp" value="maskPen"/>
    </inkml:brush>
  </inkml:definitions>
  <inkml:trace contextRef="#ctx0" brushRef="#br0">0 65 16383,'99'0'0,"-12"0"0,5 0 0,-1 0 0,-34 0 0,5 0 0,34 0 0,4 0 0,-14 0 0,2 0 0,-5-1 0,6 1 0,-5-2 0,8-2 0,-5-1 0,2 2 0,-4 1 0,-15-3 0,-6 1 0,10 4 0,-7 0 0,-33-17 0,4 13 0,7-13 0,2 17 0,10 0 0,-1 0 0,1 0 0,-10 0 0,-2 0 0,-14 0 0,-1 0 0,-9 0 0,-7 0 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AFD41-931F-904B-A595-B857CC89963A}" type="datetimeFigureOut">
              <a:rPr lang="en-US" smtClean="0"/>
              <a:t>5/16/22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AAA5D-E4C5-D14B-BA14-F174E3B69490}" type="slidenum">
              <a:rPr lang="en-US" smtClean="0"/>
              <a:t>‹#›</a:t>
            </a:fld>
            <a:endParaRPr lang="en-US"/>
          </a:p>
        </p:txBody>
      </p:sp>
    </p:spTree>
    <p:extLst>
      <p:ext uri="{BB962C8B-B14F-4D97-AF65-F5344CB8AC3E}">
        <p14:creationId xmlns:p14="http://schemas.microsoft.com/office/powerpoint/2010/main" val="86110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explanations do I give myself to make sense of engagement outcomes?</a:t>
            </a:r>
          </a:p>
        </p:txBody>
      </p:sp>
      <p:sp>
        <p:nvSpPr>
          <p:cNvPr id="4" name="Slide Number Placeholder 3"/>
          <p:cNvSpPr>
            <a:spLocks noGrp="1"/>
          </p:cNvSpPr>
          <p:nvPr>
            <p:ph type="sldNum" sz="quarter" idx="5"/>
          </p:nvPr>
        </p:nvSpPr>
        <p:spPr/>
        <p:txBody>
          <a:bodyPr/>
          <a:lstStyle/>
          <a:p>
            <a:fld id="{DBBAAA5D-E4C5-D14B-BA14-F174E3B69490}" type="slidenum">
              <a:rPr lang="en-US" smtClean="0"/>
              <a:t>2</a:t>
            </a:fld>
            <a:endParaRPr lang="en-US"/>
          </a:p>
        </p:txBody>
      </p:sp>
    </p:spTree>
    <p:extLst>
      <p:ext uri="{BB962C8B-B14F-4D97-AF65-F5344CB8AC3E}">
        <p14:creationId xmlns:p14="http://schemas.microsoft.com/office/powerpoint/2010/main" val="159974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13</a:t>
            </a:fld>
            <a:endParaRPr lang="en-US"/>
          </a:p>
        </p:txBody>
      </p:sp>
    </p:spTree>
    <p:extLst>
      <p:ext uri="{BB962C8B-B14F-4D97-AF65-F5344CB8AC3E}">
        <p14:creationId xmlns:p14="http://schemas.microsoft.com/office/powerpoint/2010/main" val="809608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14</a:t>
            </a:fld>
            <a:endParaRPr lang="en-US"/>
          </a:p>
        </p:txBody>
      </p:sp>
    </p:spTree>
    <p:extLst>
      <p:ext uri="{BB962C8B-B14F-4D97-AF65-F5344CB8AC3E}">
        <p14:creationId xmlns:p14="http://schemas.microsoft.com/office/powerpoint/2010/main" val="367539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the number of engagements and student racial/ethnic identities into the excel spreadsheet and it will calculate the “differences” column</a:t>
            </a:r>
          </a:p>
        </p:txBody>
      </p:sp>
      <p:sp>
        <p:nvSpPr>
          <p:cNvPr id="4" name="Slide Number Placeholder 3"/>
          <p:cNvSpPr>
            <a:spLocks noGrp="1"/>
          </p:cNvSpPr>
          <p:nvPr>
            <p:ph type="sldNum" sz="quarter" idx="5"/>
          </p:nvPr>
        </p:nvSpPr>
        <p:spPr/>
        <p:txBody>
          <a:bodyPr/>
          <a:lstStyle/>
          <a:p>
            <a:fld id="{DBBAAA5D-E4C5-D14B-BA14-F174E3B69490}" type="slidenum">
              <a:rPr lang="en-US" smtClean="0"/>
              <a:t>15</a:t>
            </a:fld>
            <a:endParaRPr lang="en-US"/>
          </a:p>
        </p:txBody>
      </p:sp>
    </p:spTree>
    <p:extLst>
      <p:ext uri="{BB962C8B-B14F-4D97-AF65-F5344CB8AC3E}">
        <p14:creationId xmlns:p14="http://schemas.microsoft.com/office/powerpoint/2010/main" val="28377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16</a:t>
            </a:fld>
            <a:endParaRPr lang="en-US"/>
          </a:p>
        </p:txBody>
      </p:sp>
    </p:spTree>
    <p:extLst>
      <p:ext uri="{BB962C8B-B14F-4D97-AF65-F5344CB8AC3E}">
        <p14:creationId xmlns:p14="http://schemas.microsoft.com/office/powerpoint/2010/main" val="50285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to notice patterns in the data.</a:t>
            </a:r>
          </a:p>
        </p:txBody>
      </p:sp>
      <p:sp>
        <p:nvSpPr>
          <p:cNvPr id="4" name="Slide Number Placeholder 3"/>
          <p:cNvSpPr>
            <a:spLocks noGrp="1"/>
          </p:cNvSpPr>
          <p:nvPr>
            <p:ph type="sldNum" sz="quarter" idx="5"/>
          </p:nvPr>
        </p:nvSpPr>
        <p:spPr/>
        <p:txBody>
          <a:bodyPr/>
          <a:lstStyle/>
          <a:p>
            <a:fld id="{DBBAAA5D-E4C5-D14B-BA14-F174E3B69490}" type="slidenum">
              <a:rPr lang="en-US" smtClean="0"/>
              <a:t>18</a:t>
            </a:fld>
            <a:endParaRPr lang="en-US"/>
          </a:p>
        </p:txBody>
      </p:sp>
    </p:spTree>
    <p:extLst>
      <p:ext uri="{BB962C8B-B14F-4D97-AF65-F5344CB8AC3E}">
        <p14:creationId xmlns:p14="http://schemas.microsoft.com/office/powerpoint/2010/main" val="28310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1. Building processes to regularly collect and review student outcome data disaggregated by race/ethnicity </a:t>
            </a:r>
            <a:endParaRPr lang="en-US" dirty="0"/>
          </a:p>
          <a:p>
            <a:r>
              <a:rPr lang="en-US" dirty="0"/>
              <a:t>2. </a:t>
            </a:r>
            <a:r>
              <a:rPr lang="en-US" sz="1200" b="0" kern="1200" dirty="0">
                <a:solidFill>
                  <a:schemeClr val="tx1"/>
                </a:solidFill>
                <a:effectLst/>
                <a:latin typeface="+mn-lt"/>
                <a:ea typeface="+mn-ea"/>
                <a:cs typeface="+mn-cs"/>
              </a:rPr>
              <a:t>Paying attention to whether or not racially minoritized students are participating, feel welcome, and succeed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3. Embedding inquiry and self-assessment as an ongoing strategy for improving practice, rather than only relying on interventions intended to “fix the student”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sz="1200" b="0" kern="1200" dirty="0">
                <a:solidFill>
                  <a:schemeClr val="tx1"/>
                </a:solidFill>
                <a:effectLst/>
                <a:latin typeface="+mn-lt"/>
                <a:ea typeface="+mn-ea"/>
                <a:cs typeface="+mn-cs"/>
              </a:rPr>
              <a:t>Monitoring whether policies or practices disproportionately impact some racial/ethnic groups </a:t>
            </a:r>
            <a:endParaRPr lang="en-US" dirty="0"/>
          </a:p>
          <a:p>
            <a:r>
              <a:rPr lang="en-US" dirty="0"/>
              <a:t>5. S</a:t>
            </a:r>
            <a:r>
              <a:rPr lang="en-US" sz="1200" b="0" kern="1200" dirty="0">
                <a:solidFill>
                  <a:schemeClr val="tx1"/>
                </a:solidFill>
                <a:effectLst/>
                <a:latin typeface="+mn-lt"/>
                <a:ea typeface="+mn-ea"/>
                <a:cs typeface="+mn-cs"/>
              </a:rPr>
              <a:t>etting goals to close equity gaps and collect data to monitor progress toward closing them, and communicating to the greater campus about equity gaps, inquiry findings, and actions to address gaps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24</a:t>
            </a:fld>
            <a:endParaRPr lang="en-US"/>
          </a:p>
        </p:txBody>
      </p:sp>
    </p:spTree>
    <p:extLst>
      <p:ext uri="{BB962C8B-B14F-4D97-AF65-F5344CB8AC3E}">
        <p14:creationId xmlns:p14="http://schemas.microsoft.com/office/powerpoint/2010/main" val="105313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26</a:t>
            </a:fld>
            <a:endParaRPr lang="en-US"/>
          </a:p>
        </p:txBody>
      </p:sp>
    </p:spTree>
    <p:extLst>
      <p:ext uri="{BB962C8B-B14F-4D97-AF65-F5344CB8AC3E}">
        <p14:creationId xmlns:p14="http://schemas.microsoft.com/office/powerpoint/2010/main" val="24165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Racial equity is not only a “nice” or “good” thing to do, it is also about the institution being accountable for producing racially equitable outcomes. </a:t>
            </a:r>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3</a:t>
            </a:fld>
            <a:endParaRPr lang="en-US"/>
          </a:p>
        </p:txBody>
      </p:sp>
    </p:spTree>
    <p:extLst>
      <p:ext uri="{BB962C8B-B14F-4D97-AF65-F5344CB8AC3E}">
        <p14:creationId xmlns:p14="http://schemas.microsoft.com/office/powerpoint/2010/main" val="194744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Refers primarily to data, and one way to talk about data is proportionality, or a proportional representation of historically marginalized groups in educational outcomes (e.g., access, retention, degree completion) and participating in enriching experiences</a:t>
            </a:r>
          </a:p>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4</a:t>
            </a:fld>
            <a:endParaRPr lang="en-US"/>
          </a:p>
        </p:txBody>
      </p:sp>
    </p:spTree>
    <p:extLst>
      <p:ext uri="{BB962C8B-B14F-4D97-AF65-F5344CB8AC3E}">
        <p14:creationId xmlns:p14="http://schemas.microsoft.com/office/powerpoint/2010/main" val="285771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You’d expect the same proportion of entering students will be represented in the population of graduating students. And this is not always the case. We can also look at proportionality in our classrooms – in grades and in participation. So we need to use the group of students as their own benchmark, rather than comparing them to each other, or to white students. </a:t>
            </a:r>
          </a:p>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5</a:t>
            </a:fld>
            <a:endParaRPr lang="en-US"/>
          </a:p>
        </p:txBody>
      </p:sp>
    </p:spTree>
    <p:extLst>
      <p:ext uri="{BB962C8B-B14F-4D97-AF65-F5344CB8AC3E}">
        <p14:creationId xmlns:p14="http://schemas.microsoft.com/office/powerpoint/2010/main" val="388757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other dimension of racial equity is the critical dimension, and this is the recognition that institutional racism is an entrenched characteristic of colleges and university, and this has to be dismantled with strategies that are color conscious, informed by critical race theory, and systemic. Racism is not only an individual action or behavior, but the most serious is that which lives in our institutional structures and processes that are invisible. </a:t>
            </a:r>
          </a:p>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6</a:t>
            </a:fld>
            <a:endParaRPr lang="en-US"/>
          </a:p>
        </p:txBody>
      </p:sp>
    </p:spTree>
    <p:extLst>
      <p:ext uri="{BB962C8B-B14F-4D97-AF65-F5344CB8AC3E}">
        <p14:creationId xmlns:p14="http://schemas.microsoft.com/office/powerpoint/2010/main" val="103630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Equity mindedness entails: practitioner awareness of racial identity (see some things and not see other things), practitioner awareness of racialized patters (in a syllabus, gradebook, or who is in the classroom), practitioner reflection on racial consequences of actions, and practitioner agency to produce racial equity (power of position, networks, knowledge) and we choose who we use them for – sometimes we use our power to reward some who do not need more rewards </a:t>
            </a:r>
          </a:p>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7</a:t>
            </a:fld>
            <a:endParaRPr lang="en-US"/>
          </a:p>
        </p:txBody>
      </p:sp>
    </p:spTree>
    <p:extLst>
      <p:ext uri="{BB962C8B-B14F-4D97-AF65-F5344CB8AC3E}">
        <p14:creationId xmlns:p14="http://schemas.microsoft.com/office/powerpoint/2010/main" val="112055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Observation or Engagement inquiry can foster the development of practitioner equity- mindedness by: </a:t>
            </a:r>
            <a:endParaRPr lang="en-US" dirty="0">
              <a:effectLst/>
            </a:endParaRPr>
          </a:p>
          <a:p>
            <a:pPr lvl="1"/>
            <a:r>
              <a:rPr lang="en-US" sz="1200" b="0" kern="1200" dirty="0">
                <a:solidFill>
                  <a:schemeClr val="tx1"/>
                </a:solidFill>
                <a:effectLst/>
                <a:latin typeface="+mn-lt"/>
                <a:ea typeface="+mn-ea"/>
                <a:cs typeface="+mn-cs"/>
              </a:rPr>
              <a:t>Raising practitioner awareness of racial patterns and consequences; </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Prompting self-reflection on practices; </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Helping practitioners devise policy and practice changes that advance </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racial/ethnic equity; and </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Enabling practitioners to actively self-monitor interactions with </a:t>
            </a:r>
            <a:endParaRPr lang="en-US" sz="1200"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racially minoritized students.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BAAA5D-E4C5-D14B-BA14-F174E3B69490}" type="slidenum">
              <a:rPr lang="en-US" smtClean="0"/>
              <a:t>8</a:t>
            </a:fld>
            <a:endParaRPr lang="en-US"/>
          </a:p>
        </p:txBody>
      </p:sp>
    </p:spTree>
    <p:extLst>
      <p:ext uri="{BB962C8B-B14F-4D97-AF65-F5344CB8AC3E}">
        <p14:creationId xmlns:p14="http://schemas.microsoft.com/office/powerpoint/2010/main" val="388870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race-conscious classroom assessment tool looks like (an example)</a:t>
            </a:r>
          </a:p>
        </p:txBody>
      </p:sp>
      <p:sp>
        <p:nvSpPr>
          <p:cNvPr id="4" name="Slide Number Placeholder 3"/>
          <p:cNvSpPr>
            <a:spLocks noGrp="1"/>
          </p:cNvSpPr>
          <p:nvPr>
            <p:ph type="sldNum" sz="quarter" idx="5"/>
          </p:nvPr>
        </p:nvSpPr>
        <p:spPr/>
        <p:txBody>
          <a:bodyPr/>
          <a:lstStyle/>
          <a:p>
            <a:fld id="{DBBAAA5D-E4C5-D14B-BA14-F174E3B69490}" type="slidenum">
              <a:rPr lang="en-US" smtClean="0"/>
              <a:t>11</a:t>
            </a:fld>
            <a:endParaRPr lang="en-US"/>
          </a:p>
        </p:txBody>
      </p:sp>
    </p:spTree>
    <p:extLst>
      <p:ext uri="{BB962C8B-B14F-4D97-AF65-F5344CB8AC3E}">
        <p14:creationId xmlns:p14="http://schemas.microsoft.com/office/powerpoint/2010/main" val="245895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category of “Other” might also include negative points for not paying attention, leaving room, being disruptive, etc.</a:t>
            </a:r>
          </a:p>
        </p:txBody>
      </p:sp>
      <p:sp>
        <p:nvSpPr>
          <p:cNvPr id="4" name="Slide Number Placeholder 3"/>
          <p:cNvSpPr>
            <a:spLocks noGrp="1"/>
          </p:cNvSpPr>
          <p:nvPr>
            <p:ph type="sldNum" sz="quarter" idx="5"/>
          </p:nvPr>
        </p:nvSpPr>
        <p:spPr/>
        <p:txBody>
          <a:bodyPr/>
          <a:lstStyle/>
          <a:p>
            <a:fld id="{DBBAAA5D-E4C5-D14B-BA14-F174E3B69490}" type="slidenum">
              <a:rPr lang="en-US" smtClean="0"/>
              <a:t>12</a:t>
            </a:fld>
            <a:endParaRPr lang="en-US"/>
          </a:p>
        </p:txBody>
      </p:sp>
    </p:spTree>
    <p:extLst>
      <p:ext uri="{BB962C8B-B14F-4D97-AF65-F5344CB8AC3E}">
        <p14:creationId xmlns:p14="http://schemas.microsoft.com/office/powerpoint/2010/main" val="217333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6940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p:cNvSpPr>
            <a:spLocks noGrp="1"/>
          </p:cNvSpPr>
          <p:nvPr>
            <p:ph idx="13"/>
          </p:nvPr>
        </p:nvSpPr>
        <p:spPr>
          <a:xfrm>
            <a:off x="542502" y="1600200"/>
            <a:ext cx="8040024"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131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457200" y="36940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6579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457200" y="36940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5042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053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8903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392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61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6877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6535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940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2502" y="1600200"/>
            <a:ext cx="8040024"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5972741"/>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90.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customXml" Target="../ink/ink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10.xml"/><Relationship Id="rId3" Type="http://schemas.openxmlformats.org/officeDocument/2006/relationships/customXml" Target="../ink/ink5.xml"/><Relationship Id="rId7" Type="http://schemas.openxmlformats.org/officeDocument/2006/relationships/customXml" Target="../ink/ink7.xml"/><Relationship Id="rId12"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customXml" Target="../ink/ink9.xml"/><Relationship Id="rId5" Type="http://schemas.openxmlformats.org/officeDocument/2006/relationships/customXml" Target="../ink/ink6.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8.xml"/><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customXml" Target="../ink/ink11.xml"/><Relationship Id="rId1" Type="http://schemas.openxmlformats.org/officeDocument/2006/relationships/slideLayout" Target="../slideLayouts/slideLayout4.xml"/><Relationship Id="rId6" Type="http://schemas.openxmlformats.org/officeDocument/2006/relationships/customXml" Target="../ink/ink13.xml"/><Relationship Id="rId5" Type="http://schemas.openxmlformats.org/officeDocument/2006/relationships/image" Target="../media/image10.png"/><Relationship Id="rId4" Type="http://schemas.openxmlformats.org/officeDocument/2006/relationships/customXml" Target="../ink/ink12.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9A71EA1-705D-4DE5-9085-F5CCD607DCAF}"/>
              </a:ext>
            </a:extLst>
          </p:cNvPr>
          <p:cNvSpPr>
            <a:spLocks noGrp="1"/>
          </p:cNvSpPr>
          <p:nvPr>
            <p:ph type="title"/>
          </p:nvPr>
        </p:nvSpPr>
        <p:spPr>
          <a:xfrm>
            <a:off x="986899" y="4114800"/>
            <a:ext cx="7170200" cy="566738"/>
          </a:xfrm>
        </p:spPr>
        <p:txBody>
          <a:bodyPr anchor="b">
            <a:noAutofit/>
          </a:bodyPr>
          <a:lstStyle/>
          <a:p>
            <a:pPr algn="ctr">
              <a:lnSpc>
                <a:spcPct val="90000"/>
              </a:lnSpc>
            </a:pPr>
            <a:r>
              <a:rPr lang="en-US" sz="3200" dirty="0"/>
              <a:t>Equity-Minded Teaching Practices: </a:t>
            </a:r>
            <a:r>
              <a:rPr lang="en-US" sz="3200" dirty="0">
                <a:solidFill>
                  <a:schemeClr val="bg2">
                    <a:lumMod val="50000"/>
                  </a:schemeClr>
                </a:solidFill>
              </a:rPr>
              <a:t>Race/Ethnicity-Conscious Student Engagement</a:t>
            </a:r>
          </a:p>
        </p:txBody>
      </p:sp>
      <p:pic>
        <p:nvPicPr>
          <p:cNvPr id="1026" name="Picture 2" descr="Raising Race-Conscious Children | A Cup of Jo - Great Explorations">
            <a:extLst>
              <a:ext uri="{FF2B5EF4-FFF2-40B4-BE49-F238E27FC236}">
                <a16:creationId xmlns:a16="http://schemas.microsoft.com/office/drawing/2014/main" id="{AF8B6679-C75F-304B-809A-17584A3626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91389" y="499722"/>
            <a:ext cx="1761221" cy="2380028"/>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96CF8733-88F4-4C20-B740-BBD46507E3C9}"/>
              </a:ext>
            </a:extLst>
          </p:cNvPr>
          <p:cNvSpPr>
            <a:spLocks noGrp="1"/>
          </p:cNvSpPr>
          <p:nvPr>
            <p:ph type="body" sz="half" idx="2"/>
          </p:nvPr>
        </p:nvSpPr>
        <p:spPr>
          <a:xfrm>
            <a:off x="1828799" y="4964907"/>
            <a:ext cx="5486400" cy="804862"/>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Examining how we welcome, engage with, and build relationships with our students</a:t>
            </a:r>
          </a:p>
        </p:txBody>
      </p:sp>
    </p:spTree>
    <p:extLst>
      <p:ext uri="{BB962C8B-B14F-4D97-AF65-F5344CB8AC3E}">
        <p14:creationId xmlns:p14="http://schemas.microsoft.com/office/powerpoint/2010/main" val="3488292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A00F76-5DF3-C14B-7FF5-0745E0A9505E}"/>
              </a:ext>
            </a:extLst>
          </p:cNvPr>
          <p:cNvSpPr>
            <a:spLocks noGrp="1"/>
          </p:cNvSpPr>
          <p:nvPr>
            <p:ph type="title"/>
          </p:nvPr>
        </p:nvSpPr>
        <p:spPr/>
        <p:txBody>
          <a:bodyPr/>
          <a:lstStyle/>
          <a:p>
            <a:r>
              <a:rPr lang="en-US" dirty="0"/>
              <a:t>Instructions</a:t>
            </a:r>
          </a:p>
        </p:txBody>
      </p:sp>
      <p:sp>
        <p:nvSpPr>
          <p:cNvPr id="6" name="Content Placeholder 5">
            <a:extLst>
              <a:ext uri="{FF2B5EF4-FFF2-40B4-BE49-F238E27FC236}">
                <a16:creationId xmlns:a16="http://schemas.microsoft.com/office/drawing/2014/main" id="{C150E5B9-4B2B-08A5-70DC-0C188A71D6BA}"/>
              </a:ext>
            </a:extLst>
          </p:cNvPr>
          <p:cNvSpPr>
            <a:spLocks noGrp="1"/>
          </p:cNvSpPr>
          <p:nvPr>
            <p:ph idx="13"/>
          </p:nvPr>
        </p:nvSpPr>
        <p:spPr>
          <a:xfrm>
            <a:off x="542502" y="1600200"/>
            <a:ext cx="8229600" cy="4745736"/>
          </a:xfrm>
        </p:spPr>
        <p:txBody>
          <a:bodyPr>
            <a:normAutofit fontScale="92500" lnSpcReduction="10000"/>
          </a:bodyPr>
          <a:lstStyle/>
          <a:p>
            <a:r>
              <a:rPr lang="en-US" dirty="0"/>
              <a:t>To the best of your ability, note students’ race/ethnicity, gender</a:t>
            </a:r>
          </a:p>
          <a:p>
            <a:r>
              <a:rPr lang="en-US" dirty="0"/>
              <a:t>Count number of times:</a:t>
            </a:r>
          </a:p>
          <a:p>
            <a:pPr lvl="1"/>
            <a:r>
              <a:rPr lang="en-US" dirty="0"/>
              <a:t>Students raise their hand</a:t>
            </a:r>
          </a:p>
          <a:p>
            <a:pPr lvl="1"/>
            <a:r>
              <a:rPr lang="en-US" dirty="0"/>
              <a:t>Students speak</a:t>
            </a:r>
          </a:p>
          <a:p>
            <a:pPr lvl="1"/>
            <a:r>
              <a:rPr lang="en-US" dirty="0"/>
              <a:t>Students you (instructor) speaks with</a:t>
            </a:r>
          </a:p>
          <a:p>
            <a:r>
              <a:rPr lang="en-US" dirty="0"/>
              <a:t>Also note:   </a:t>
            </a:r>
          </a:p>
          <a:p>
            <a:pPr lvl="1"/>
            <a:r>
              <a:rPr lang="en-US" dirty="0"/>
              <a:t>Where you (instructor) walk in the room</a:t>
            </a:r>
          </a:p>
          <a:p>
            <a:pPr lvl="1"/>
            <a:r>
              <a:rPr lang="en-US" dirty="0"/>
              <a:t>Use of student name</a:t>
            </a:r>
          </a:p>
          <a:p>
            <a:pPr lvl="1"/>
            <a:r>
              <a:rPr lang="en-US" dirty="0"/>
              <a:t>Who is absent, leaves room, etc.</a:t>
            </a:r>
          </a:p>
        </p:txBody>
      </p:sp>
    </p:spTree>
    <p:extLst>
      <p:ext uri="{BB962C8B-B14F-4D97-AF65-F5344CB8AC3E}">
        <p14:creationId xmlns:p14="http://schemas.microsoft.com/office/powerpoint/2010/main" val="1928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3D07C7-467D-5749-A14F-E5E081867FB0}"/>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pic>
        <p:nvPicPr>
          <p:cNvPr id="8" name="Picture 7" descr="Table&#10;&#10;Description automatically generated">
            <a:extLst>
              <a:ext uri="{FF2B5EF4-FFF2-40B4-BE49-F238E27FC236}">
                <a16:creationId xmlns:a16="http://schemas.microsoft.com/office/drawing/2014/main" id="{959F3D76-31C9-6346-BCA4-BF39ABC37A13}"/>
              </a:ext>
            </a:extLst>
          </p:cNvPr>
          <p:cNvPicPr>
            <a:picLocks noChangeAspect="1"/>
          </p:cNvPicPr>
          <p:nvPr/>
        </p:nvPicPr>
        <p:blipFill>
          <a:blip r:embed="rId3"/>
          <a:stretch>
            <a:fillRect/>
          </a:stretch>
        </p:blipFill>
        <p:spPr>
          <a:xfrm>
            <a:off x="0" y="876949"/>
            <a:ext cx="9144000" cy="5104101"/>
          </a:xfrm>
          <a:prstGeom prst="rect">
            <a:avLst/>
          </a:prstGeom>
        </p:spPr>
      </p:pic>
    </p:spTree>
    <p:extLst>
      <p:ext uri="{BB962C8B-B14F-4D97-AF65-F5344CB8AC3E}">
        <p14:creationId xmlns:p14="http://schemas.microsoft.com/office/powerpoint/2010/main" val="175590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5D5D-3B99-7B42-A3C1-C11EFFA34DEA}"/>
              </a:ext>
            </a:extLst>
          </p:cNvPr>
          <p:cNvSpPr>
            <a:spLocks noGrp="1"/>
          </p:cNvSpPr>
          <p:nvPr>
            <p:ph type="title"/>
          </p:nvPr>
        </p:nvSpPr>
        <p:spPr>
          <a:xfrm>
            <a:off x="457200" y="369408"/>
            <a:ext cx="8229600" cy="1143000"/>
          </a:xfrm>
        </p:spPr>
        <p:txBody>
          <a:bodyPr anchor="ctr">
            <a:normAutofit/>
          </a:bodyPr>
          <a:lstStyle/>
          <a:p>
            <a:r>
              <a:rPr lang="en-US"/>
              <a:t>Step 1</a:t>
            </a:r>
            <a:r>
              <a:rPr lang="en-US" dirty="0"/>
              <a:t>: Observe and Count</a:t>
            </a:r>
          </a:p>
        </p:txBody>
      </p:sp>
      <p:pic>
        <p:nvPicPr>
          <p:cNvPr id="6" name="Content Placeholder 5" descr="Table&#10;&#10;Description automatically generated">
            <a:extLst>
              <a:ext uri="{FF2B5EF4-FFF2-40B4-BE49-F238E27FC236}">
                <a16:creationId xmlns:a16="http://schemas.microsoft.com/office/drawing/2014/main" id="{406DD4C5-6614-5B10-DC52-A0585C01F26C}"/>
              </a:ext>
            </a:extLst>
          </p:cNvPr>
          <p:cNvPicPr>
            <a:picLocks noGrp="1" noChangeAspect="1"/>
          </p:cNvPicPr>
          <p:nvPr>
            <p:ph idx="13"/>
          </p:nvPr>
        </p:nvPicPr>
        <p:blipFill>
          <a:blip r:embed="rId3"/>
          <a:stretch>
            <a:fillRect/>
          </a:stretch>
        </p:blipFill>
        <p:spPr>
          <a:xfrm>
            <a:off x="935681" y="1600200"/>
            <a:ext cx="7253587" cy="4525963"/>
          </a:xfrm>
        </p:spPr>
      </p:pic>
    </p:spTree>
    <p:extLst>
      <p:ext uri="{BB962C8B-B14F-4D97-AF65-F5344CB8AC3E}">
        <p14:creationId xmlns:p14="http://schemas.microsoft.com/office/powerpoint/2010/main" val="38023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solidFill>
                  <a:srgbClr val="FF0000"/>
                </a:solidFill>
              </a:rPr>
              <a:t>Step 1</a:t>
            </a:r>
            <a:r>
              <a:rPr lang="en-US" dirty="0"/>
              <a:t>: Observe and Count</a:t>
            </a:r>
          </a:p>
        </p:txBody>
      </p:sp>
      <p:sp>
        <p:nvSpPr>
          <p:cNvPr id="4" name="TextBox 3">
            <a:extLst>
              <a:ext uri="{FF2B5EF4-FFF2-40B4-BE49-F238E27FC236}">
                <a16:creationId xmlns:a16="http://schemas.microsoft.com/office/drawing/2014/main" id="{4B3D07C7-467D-5749-A14F-E5E081867FB0}"/>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graphicFrame>
        <p:nvGraphicFramePr>
          <p:cNvPr id="5" name="Table 4">
            <a:extLst>
              <a:ext uri="{FF2B5EF4-FFF2-40B4-BE49-F238E27FC236}">
                <a16:creationId xmlns:a16="http://schemas.microsoft.com/office/drawing/2014/main" id="{DC01E8D9-5877-A54B-B40B-8556CBFE18E9}"/>
              </a:ext>
            </a:extLst>
          </p:cNvPr>
          <p:cNvGraphicFramePr>
            <a:graphicFrameLocks noGrp="1"/>
          </p:cNvGraphicFramePr>
          <p:nvPr>
            <p:extLst>
              <p:ext uri="{D42A27DB-BD31-4B8C-83A1-F6EECF244321}">
                <p14:modId xmlns:p14="http://schemas.microsoft.com/office/powerpoint/2010/main" val="3326797003"/>
              </p:ext>
            </p:extLst>
          </p:nvPr>
        </p:nvGraphicFramePr>
        <p:xfrm>
          <a:off x="123986" y="1567975"/>
          <a:ext cx="8562812" cy="4600346"/>
        </p:xfrm>
        <a:graphic>
          <a:graphicData uri="http://schemas.openxmlformats.org/drawingml/2006/table">
            <a:tbl>
              <a:tblPr firstRow="1" firstCol="1" bandRow="1">
                <a:tableStyleId>{5C22544A-7EE6-4342-B048-85BDC9FD1C3A}</a:tableStyleId>
              </a:tblPr>
              <a:tblGrid>
                <a:gridCol w="1284720">
                  <a:extLst>
                    <a:ext uri="{9D8B030D-6E8A-4147-A177-3AD203B41FA5}">
                      <a16:colId xmlns:a16="http://schemas.microsoft.com/office/drawing/2014/main" val="1834361983"/>
                    </a:ext>
                  </a:extLst>
                </a:gridCol>
                <a:gridCol w="1337311">
                  <a:extLst>
                    <a:ext uri="{9D8B030D-6E8A-4147-A177-3AD203B41FA5}">
                      <a16:colId xmlns:a16="http://schemas.microsoft.com/office/drawing/2014/main" val="961986252"/>
                    </a:ext>
                  </a:extLst>
                </a:gridCol>
                <a:gridCol w="1546495">
                  <a:extLst>
                    <a:ext uri="{9D8B030D-6E8A-4147-A177-3AD203B41FA5}">
                      <a16:colId xmlns:a16="http://schemas.microsoft.com/office/drawing/2014/main" val="854301715"/>
                    </a:ext>
                  </a:extLst>
                </a:gridCol>
                <a:gridCol w="1490573">
                  <a:extLst>
                    <a:ext uri="{9D8B030D-6E8A-4147-A177-3AD203B41FA5}">
                      <a16:colId xmlns:a16="http://schemas.microsoft.com/office/drawing/2014/main" val="763035502"/>
                    </a:ext>
                  </a:extLst>
                </a:gridCol>
                <a:gridCol w="1699758">
                  <a:extLst>
                    <a:ext uri="{9D8B030D-6E8A-4147-A177-3AD203B41FA5}">
                      <a16:colId xmlns:a16="http://schemas.microsoft.com/office/drawing/2014/main" val="291471825"/>
                    </a:ext>
                  </a:extLst>
                </a:gridCol>
                <a:gridCol w="1203955">
                  <a:extLst>
                    <a:ext uri="{9D8B030D-6E8A-4147-A177-3AD203B41FA5}">
                      <a16:colId xmlns:a16="http://schemas.microsoft.com/office/drawing/2014/main" val="1410251723"/>
                    </a:ext>
                  </a:extLst>
                </a:gridCol>
              </a:tblGrid>
              <a:tr h="977183">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Group</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Sex</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Questions</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Answers</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Other</a:t>
                      </a: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p>
                  </a:txBody>
                  <a:tcPr marL="68580" marR="68580" marT="0" marB="0">
                    <a:solidFill>
                      <a:schemeClr val="bg1">
                        <a:lumMod val="65000"/>
                      </a:schemeClr>
                    </a:solidFill>
                  </a:tcPr>
                </a:tc>
                <a:extLst>
                  <a:ext uri="{0D108BD9-81ED-4DB2-BD59-A6C34878D82A}">
                    <a16:rowId xmlns:a16="http://schemas.microsoft.com/office/drawing/2014/main" val="594216065"/>
                  </a:ext>
                </a:extLst>
              </a:tr>
              <a:tr h="437270">
                <a:tc rowSpan="2">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Latinx</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Women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4081606595"/>
                  </a:ext>
                </a:extLst>
              </a:tr>
              <a:tr h="437270">
                <a:tc vMerge="1">
                  <a:txBody>
                    <a:bodyPr/>
                    <a:lstStyle/>
                    <a:p>
                      <a:endParaRPr lang="en-US"/>
                    </a:p>
                  </a:txBody>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94706489"/>
                  </a:ext>
                </a:extLst>
              </a:tr>
              <a:tr h="562273">
                <a:tc rowSpan="2">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Black</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Women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330679052"/>
                  </a:ext>
                </a:extLst>
              </a:tr>
              <a:tr h="437270">
                <a:tc vMerge="1">
                  <a:txBody>
                    <a:bodyPr/>
                    <a:lstStyle/>
                    <a:p>
                      <a:endParaRPr lang="en-US"/>
                    </a:p>
                  </a:txBody>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17113058"/>
                  </a:ext>
                </a:extLst>
              </a:tr>
              <a:tr h="437270">
                <a:tc rowSpan="2">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White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Women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062676478"/>
                  </a:ext>
                </a:extLst>
              </a:tr>
              <a:tr h="437270">
                <a:tc vMerge="1">
                  <a:txBody>
                    <a:bodyPr/>
                    <a:lstStyle/>
                    <a:p>
                      <a:endParaRPr lang="en-US"/>
                    </a:p>
                  </a:txBody>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1986359838"/>
                  </a:ext>
                </a:extLst>
              </a:tr>
              <a:tr h="437270">
                <a:tc rowSpan="2">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Asian</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Women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682687217"/>
                  </a:ext>
                </a:extLst>
              </a:tr>
              <a:tr h="437270">
                <a:tc vMerge="1">
                  <a:txBody>
                    <a:bodyPr/>
                    <a:lstStyle/>
                    <a:p>
                      <a:endParaRPr lang="en-US"/>
                    </a:p>
                  </a:txBody>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250665461"/>
                  </a:ext>
                </a:extLst>
              </a:tr>
            </a:tbl>
          </a:graphicData>
        </a:graphic>
      </p:graphicFrame>
      <p:sp>
        <p:nvSpPr>
          <p:cNvPr id="3" name="5-Point Star 2">
            <a:extLst>
              <a:ext uri="{FF2B5EF4-FFF2-40B4-BE49-F238E27FC236}">
                <a16:creationId xmlns:a16="http://schemas.microsoft.com/office/drawing/2014/main" id="{C0413DD9-EEF2-AD4F-ACC8-BCED15713DFB}"/>
              </a:ext>
            </a:extLst>
          </p:cNvPr>
          <p:cNvSpPr/>
          <p:nvPr/>
        </p:nvSpPr>
        <p:spPr>
          <a:xfrm>
            <a:off x="2895600" y="4378208"/>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a:extLst>
              <a:ext uri="{FF2B5EF4-FFF2-40B4-BE49-F238E27FC236}">
                <a16:creationId xmlns:a16="http://schemas.microsoft.com/office/drawing/2014/main" id="{8FAD1A92-9AF3-084E-B4E5-4647D041B71B}"/>
              </a:ext>
            </a:extLst>
          </p:cNvPr>
          <p:cNvSpPr/>
          <p:nvPr/>
        </p:nvSpPr>
        <p:spPr>
          <a:xfrm>
            <a:off x="2874936" y="4865144"/>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950B880B-E803-D54B-968F-A5E28C7B9495}"/>
              </a:ext>
            </a:extLst>
          </p:cNvPr>
          <p:cNvSpPr/>
          <p:nvPr/>
        </p:nvSpPr>
        <p:spPr>
          <a:xfrm>
            <a:off x="2862020" y="2978256"/>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55E2F855-2D0F-B344-82E1-A4A2D6D2BA33}"/>
              </a:ext>
            </a:extLst>
          </p:cNvPr>
          <p:cNvSpPr/>
          <p:nvPr/>
        </p:nvSpPr>
        <p:spPr>
          <a:xfrm>
            <a:off x="4415725" y="4378208"/>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47AA76F3-2CD7-AB49-AB8D-013C0F46B2CD}"/>
              </a:ext>
            </a:extLst>
          </p:cNvPr>
          <p:cNvSpPr/>
          <p:nvPr/>
        </p:nvSpPr>
        <p:spPr>
          <a:xfrm>
            <a:off x="4347274" y="2474562"/>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C91E798F-0CA0-6948-B896-8327EEF5498E}"/>
              </a:ext>
            </a:extLst>
          </p:cNvPr>
          <p:cNvSpPr/>
          <p:nvPr/>
        </p:nvSpPr>
        <p:spPr>
          <a:xfrm>
            <a:off x="5840278" y="3479369"/>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32192D87-F9D4-E140-9EF6-93C5AD9B0195}"/>
              </a:ext>
            </a:extLst>
          </p:cNvPr>
          <p:cNvSpPr/>
          <p:nvPr/>
        </p:nvSpPr>
        <p:spPr>
          <a:xfrm>
            <a:off x="3430936" y="4405297"/>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B69816A6-B9A6-A348-8312-93C59C4DFD11}"/>
              </a:ext>
            </a:extLst>
          </p:cNvPr>
          <p:cNvSpPr/>
          <p:nvPr/>
        </p:nvSpPr>
        <p:spPr>
          <a:xfrm>
            <a:off x="5001430" y="4378207"/>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AF94A9DB-F4F4-994F-9AC0-DCE5C45CDCC8}"/>
              </a:ext>
            </a:extLst>
          </p:cNvPr>
          <p:cNvSpPr/>
          <p:nvPr/>
        </p:nvSpPr>
        <p:spPr>
          <a:xfrm>
            <a:off x="5826071" y="4856072"/>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62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solidFill>
                  <a:srgbClr val="FF0000"/>
                </a:solidFill>
              </a:rPr>
              <a:t>Step 1</a:t>
            </a:r>
            <a:r>
              <a:rPr lang="en-US" dirty="0"/>
              <a:t>: Observe and Count</a:t>
            </a:r>
          </a:p>
        </p:txBody>
      </p:sp>
      <p:sp>
        <p:nvSpPr>
          <p:cNvPr id="4" name="TextBox 3">
            <a:extLst>
              <a:ext uri="{FF2B5EF4-FFF2-40B4-BE49-F238E27FC236}">
                <a16:creationId xmlns:a16="http://schemas.microsoft.com/office/drawing/2014/main" id="{4B3D07C7-467D-5749-A14F-E5E081867FB0}"/>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graphicFrame>
        <p:nvGraphicFramePr>
          <p:cNvPr id="5" name="Table 4">
            <a:extLst>
              <a:ext uri="{FF2B5EF4-FFF2-40B4-BE49-F238E27FC236}">
                <a16:creationId xmlns:a16="http://schemas.microsoft.com/office/drawing/2014/main" id="{DC01E8D9-5877-A54B-B40B-8556CBFE18E9}"/>
              </a:ext>
            </a:extLst>
          </p:cNvPr>
          <p:cNvGraphicFramePr>
            <a:graphicFrameLocks noGrp="1"/>
          </p:cNvGraphicFramePr>
          <p:nvPr>
            <p:extLst>
              <p:ext uri="{D42A27DB-BD31-4B8C-83A1-F6EECF244321}">
                <p14:modId xmlns:p14="http://schemas.microsoft.com/office/powerpoint/2010/main" val="3929937451"/>
              </p:ext>
            </p:extLst>
          </p:nvPr>
        </p:nvGraphicFramePr>
        <p:xfrm>
          <a:off x="123986" y="1567975"/>
          <a:ext cx="8562812" cy="4600346"/>
        </p:xfrm>
        <a:graphic>
          <a:graphicData uri="http://schemas.openxmlformats.org/drawingml/2006/table">
            <a:tbl>
              <a:tblPr firstRow="1" firstCol="1" bandRow="1">
                <a:tableStyleId>{5C22544A-7EE6-4342-B048-85BDC9FD1C3A}</a:tableStyleId>
              </a:tblPr>
              <a:tblGrid>
                <a:gridCol w="1284720">
                  <a:extLst>
                    <a:ext uri="{9D8B030D-6E8A-4147-A177-3AD203B41FA5}">
                      <a16:colId xmlns:a16="http://schemas.microsoft.com/office/drawing/2014/main" val="1834361983"/>
                    </a:ext>
                  </a:extLst>
                </a:gridCol>
                <a:gridCol w="1337311">
                  <a:extLst>
                    <a:ext uri="{9D8B030D-6E8A-4147-A177-3AD203B41FA5}">
                      <a16:colId xmlns:a16="http://schemas.microsoft.com/office/drawing/2014/main" val="961986252"/>
                    </a:ext>
                  </a:extLst>
                </a:gridCol>
                <a:gridCol w="1546495">
                  <a:extLst>
                    <a:ext uri="{9D8B030D-6E8A-4147-A177-3AD203B41FA5}">
                      <a16:colId xmlns:a16="http://schemas.microsoft.com/office/drawing/2014/main" val="854301715"/>
                    </a:ext>
                  </a:extLst>
                </a:gridCol>
                <a:gridCol w="1490573">
                  <a:extLst>
                    <a:ext uri="{9D8B030D-6E8A-4147-A177-3AD203B41FA5}">
                      <a16:colId xmlns:a16="http://schemas.microsoft.com/office/drawing/2014/main" val="763035502"/>
                    </a:ext>
                  </a:extLst>
                </a:gridCol>
                <a:gridCol w="1699758">
                  <a:extLst>
                    <a:ext uri="{9D8B030D-6E8A-4147-A177-3AD203B41FA5}">
                      <a16:colId xmlns:a16="http://schemas.microsoft.com/office/drawing/2014/main" val="291471825"/>
                    </a:ext>
                  </a:extLst>
                </a:gridCol>
                <a:gridCol w="1203955">
                  <a:extLst>
                    <a:ext uri="{9D8B030D-6E8A-4147-A177-3AD203B41FA5}">
                      <a16:colId xmlns:a16="http://schemas.microsoft.com/office/drawing/2014/main" val="1410251723"/>
                    </a:ext>
                  </a:extLst>
                </a:gridCol>
              </a:tblGrid>
              <a:tr h="977183">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Group</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Sex</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Questions</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Answers</a:t>
                      </a: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Other</a:t>
                      </a:r>
                    </a:p>
                  </a:txBody>
                  <a:tcPr marL="68580" marR="68580" marT="0" marB="0">
                    <a:solidFill>
                      <a:schemeClr val="bg1">
                        <a:lumMod val="65000"/>
                      </a:schemeClr>
                    </a:solidFill>
                  </a:tcPr>
                </a:tc>
                <a:tc>
                  <a:txBody>
                    <a:bodyPr/>
                    <a:lstStyle/>
                    <a:p>
                      <a:pPr marL="0" marR="0" algn="ctr">
                        <a:spcBef>
                          <a:spcPts val="0"/>
                        </a:spcBef>
                        <a:spcAft>
                          <a:spcPts val="0"/>
                        </a:spcAft>
                      </a:pPr>
                      <a:endPar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TOTAL</a:t>
                      </a:r>
                    </a:p>
                  </a:txBody>
                  <a:tcPr marL="68580" marR="68580" marT="0" marB="0">
                    <a:solidFill>
                      <a:schemeClr val="bg1">
                        <a:lumMod val="65000"/>
                      </a:schemeClr>
                    </a:solidFill>
                  </a:tcPr>
                </a:tc>
                <a:extLst>
                  <a:ext uri="{0D108BD9-81ED-4DB2-BD59-A6C34878D82A}">
                    <a16:rowId xmlns:a16="http://schemas.microsoft.com/office/drawing/2014/main" val="594216065"/>
                  </a:ext>
                </a:extLst>
              </a:tr>
              <a:tr h="437270">
                <a:tc rowSpan="2">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Latinx</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Women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1</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4081606595"/>
                  </a:ext>
                </a:extLst>
              </a:tr>
              <a:tr h="437270">
                <a:tc vMerge="1">
                  <a:txBody>
                    <a:bodyPr/>
                    <a:lstStyle/>
                    <a:p>
                      <a:endParaRPr lang="en-US"/>
                    </a:p>
                  </a:txBody>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1</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94706489"/>
                  </a:ext>
                </a:extLst>
              </a:tr>
              <a:tr h="562273">
                <a:tc rowSpan="2">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Black</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Women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1</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330679052"/>
                  </a:ext>
                </a:extLst>
              </a:tr>
              <a:tr h="437270">
                <a:tc vMerge="1">
                  <a:txBody>
                    <a:bodyPr/>
                    <a:lstStyle/>
                    <a:p>
                      <a:endParaRPr lang="en-US"/>
                    </a:p>
                  </a:txBody>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0</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17113058"/>
                  </a:ext>
                </a:extLst>
              </a:tr>
              <a:tr h="437270">
                <a:tc rowSpan="2">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White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Women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4</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062676478"/>
                  </a:ext>
                </a:extLst>
              </a:tr>
              <a:tr h="437270">
                <a:tc vMerge="1">
                  <a:txBody>
                    <a:bodyPr/>
                    <a:lstStyle/>
                    <a:p>
                      <a:endParaRPr lang="en-US"/>
                    </a:p>
                  </a:txBody>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2</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1986359838"/>
                  </a:ext>
                </a:extLst>
              </a:tr>
              <a:tr h="437270">
                <a:tc rowSpan="2">
                  <a:txBody>
                    <a:bodyPr/>
                    <a:lstStyle/>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Asian</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Women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0</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3682687217"/>
                  </a:ext>
                </a:extLst>
              </a:tr>
              <a:tr h="437270">
                <a:tc vMerge="1">
                  <a:txBody>
                    <a:bodyPr/>
                    <a:lstStyle/>
                    <a:p>
                      <a:endParaRPr lang="en-US"/>
                    </a:p>
                  </a:txBody>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Men</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400" b="1" dirty="0">
                          <a:effectLst/>
                          <a:latin typeface="Arial" panose="020B0604020202020204" pitchFamily="34" charset="0"/>
                          <a:cs typeface="Arial" panose="020B0604020202020204" pitchFamily="34" charset="0"/>
                        </a:rPr>
                        <a:t> 0</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250665461"/>
                  </a:ext>
                </a:extLst>
              </a:tr>
            </a:tbl>
          </a:graphicData>
        </a:graphic>
      </p:graphicFrame>
      <p:sp>
        <p:nvSpPr>
          <p:cNvPr id="3" name="5-Point Star 2">
            <a:extLst>
              <a:ext uri="{FF2B5EF4-FFF2-40B4-BE49-F238E27FC236}">
                <a16:creationId xmlns:a16="http://schemas.microsoft.com/office/drawing/2014/main" id="{C0413DD9-EEF2-AD4F-ACC8-BCED15713DFB}"/>
              </a:ext>
            </a:extLst>
          </p:cNvPr>
          <p:cNvSpPr/>
          <p:nvPr/>
        </p:nvSpPr>
        <p:spPr>
          <a:xfrm>
            <a:off x="2895600" y="4378208"/>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a:extLst>
              <a:ext uri="{FF2B5EF4-FFF2-40B4-BE49-F238E27FC236}">
                <a16:creationId xmlns:a16="http://schemas.microsoft.com/office/drawing/2014/main" id="{8FAD1A92-9AF3-084E-B4E5-4647D041B71B}"/>
              </a:ext>
            </a:extLst>
          </p:cNvPr>
          <p:cNvSpPr/>
          <p:nvPr/>
        </p:nvSpPr>
        <p:spPr>
          <a:xfrm>
            <a:off x="2874936" y="4865144"/>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950B880B-E803-D54B-968F-A5E28C7B9495}"/>
              </a:ext>
            </a:extLst>
          </p:cNvPr>
          <p:cNvSpPr/>
          <p:nvPr/>
        </p:nvSpPr>
        <p:spPr>
          <a:xfrm>
            <a:off x="2862020" y="2978256"/>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55E2F855-2D0F-B344-82E1-A4A2D6D2BA33}"/>
              </a:ext>
            </a:extLst>
          </p:cNvPr>
          <p:cNvSpPr/>
          <p:nvPr/>
        </p:nvSpPr>
        <p:spPr>
          <a:xfrm>
            <a:off x="4415725" y="4378208"/>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47AA76F3-2CD7-AB49-AB8D-013C0F46B2CD}"/>
              </a:ext>
            </a:extLst>
          </p:cNvPr>
          <p:cNvSpPr/>
          <p:nvPr/>
        </p:nvSpPr>
        <p:spPr>
          <a:xfrm>
            <a:off x="4347274" y="2474562"/>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C91E798F-0CA0-6948-B896-8327EEF5498E}"/>
              </a:ext>
            </a:extLst>
          </p:cNvPr>
          <p:cNvSpPr/>
          <p:nvPr/>
        </p:nvSpPr>
        <p:spPr>
          <a:xfrm>
            <a:off x="5840278" y="3479369"/>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32192D87-F9D4-E140-9EF6-93C5AD9B0195}"/>
              </a:ext>
            </a:extLst>
          </p:cNvPr>
          <p:cNvSpPr/>
          <p:nvPr/>
        </p:nvSpPr>
        <p:spPr>
          <a:xfrm>
            <a:off x="3430936" y="4405297"/>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B69816A6-B9A6-A348-8312-93C59C4DFD11}"/>
              </a:ext>
            </a:extLst>
          </p:cNvPr>
          <p:cNvSpPr/>
          <p:nvPr/>
        </p:nvSpPr>
        <p:spPr>
          <a:xfrm>
            <a:off x="5001430" y="4378207"/>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AF94A9DB-F4F4-994F-9AC0-DCE5C45CDCC8}"/>
              </a:ext>
            </a:extLst>
          </p:cNvPr>
          <p:cNvSpPr/>
          <p:nvPr/>
        </p:nvSpPr>
        <p:spPr>
          <a:xfrm>
            <a:off x="5826071" y="4856072"/>
            <a:ext cx="449451" cy="433953"/>
          </a:xfrm>
          <a:prstGeom prst="star5">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78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EE2E-D7EC-9F4A-A643-CB3B7AA942EF}"/>
              </a:ext>
            </a:extLst>
          </p:cNvPr>
          <p:cNvSpPr>
            <a:spLocks noGrp="1"/>
          </p:cNvSpPr>
          <p:nvPr>
            <p:ph type="title"/>
          </p:nvPr>
        </p:nvSpPr>
        <p:spPr/>
        <p:txBody>
          <a:bodyPr/>
          <a:lstStyle/>
          <a:p>
            <a:r>
              <a:rPr lang="en-US" dirty="0">
                <a:solidFill>
                  <a:srgbClr val="FF0000"/>
                </a:solidFill>
              </a:rPr>
              <a:t>Step 2</a:t>
            </a:r>
            <a:r>
              <a:rPr lang="en-US" dirty="0"/>
              <a:t>: Analyze</a:t>
            </a:r>
          </a:p>
        </p:txBody>
      </p:sp>
      <p:sp>
        <p:nvSpPr>
          <p:cNvPr id="8" name="TextBox 7">
            <a:extLst>
              <a:ext uri="{FF2B5EF4-FFF2-40B4-BE49-F238E27FC236}">
                <a16:creationId xmlns:a16="http://schemas.microsoft.com/office/drawing/2014/main" id="{99776B03-4F1C-AF4A-9F58-625EEACDF78E}"/>
              </a:ext>
            </a:extLst>
          </p:cNvPr>
          <p:cNvSpPr txBox="1"/>
          <p:nvPr/>
        </p:nvSpPr>
        <p:spPr>
          <a:xfrm>
            <a:off x="294468" y="6524786"/>
            <a:ext cx="7464608" cy="646331"/>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a:p>
            <a:endParaRPr lang="en-US" dirty="0"/>
          </a:p>
        </p:txBody>
      </p:sp>
      <p:pic>
        <p:nvPicPr>
          <p:cNvPr id="4" name="Picture 3" descr="Table&#10;&#10;Description automatically generated">
            <a:extLst>
              <a:ext uri="{FF2B5EF4-FFF2-40B4-BE49-F238E27FC236}">
                <a16:creationId xmlns:a16="http://schemas.microsoft.com/office/drawing/2014/main" id="{7D2E5AC5-2B91-F865-E8A0-8DB182E62C59}"/>
              </a:ext>
            </a:extLst>
          </p:cNvPr>
          <p:cNvPicPr>
            <a:picLocks noChangeAspect="1"/>
          </p:cNvPicPr>
          <p:nvPr/>
        </p:nvPicPr>
        <p:blipFill>
          <a:blip r:embed="rId3"/>
          <a:stretch>
            <a:fillRect/>
          </a:stretch>
        </p:blipFill>
        <p:spPr>
          <a:xfrm>
            <a:off x="629214" y="1353312"/>
            <a:ext cx="8057586" cy="4998339"/>
          </a:xfrm>
          <a:prstGeom prst="rect">
            <a:avLst/>
          </a:prstGeom>
        </p:spPr>
      </p:pic>
    </p:spTree>
    <p:extLst>
      <p:ext uri="{BB962C8B-B14F-4D97-AF65-F5344CB8AC3E}">
        <p14:creationId xmlns:p14="http://schemas.microsoft.com/office/powerpoint/2010/main" val="190185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15065042-318B-7FB1-A0B3-E740E866DB0A}"/>
              </a:ext>
            </a:extLst>
          </p:cNvPr>
          <p:cNvPicPr>
            <a:picLocks noChangeAspect="1"/>
          </p:cNvPicPr>
          <p:nvPr/>
        </p:nvPicPr>
        <p:blipFill>
          <a:blip r:embed="rId3"/>
          <a:stretch>
            <a:fillRect/>
          </a:stretch>
        </p:blipFill>
        <p:spPr>
          <a:xfrm>
            <a:off x="623570" y="1401383"/>
            <a:ext cx="8229600" cy="4881569"/>
          </a:xfrm>
          <a:prstGeom prst="rect">
            <a:avLst/>
          </a:prstGeom>
        </p:spPr>
      </p:pic>
      <p:sp>
        <p:nvSpPr>
          <p:cNvPr id="2" name="Title 1">
            <a:extLst>
              <a:ext uri="{FF2B5EF4-FFF2-40B4-BE49-F238E27FC236}">
                <a16:creationId xmlns:a16="http://schemas.microsoft.com/office/drawing/2014/main" id="{C7C3EE2E-D7EC-9F4A-A643-CB3B7AA942EF}"/>
              </a:ext>
            </a:extLst>
          </p:cNvPr>
          <p:cNvSpPr>
            <a:spLocks noGrp="1"/>
          </p:cNvSpPr>
          <p:nvPr>
            <p:ph type="title"/>
          </p:nvPr>
        </p:nvSpPr>
        <p:spPr/>
        <p:txBody>
          <a:bodyPr/>
          <a:lstStyle/>
          <a:p>
            <a:r>
              <a:rPr lang="en-US" dirty="0">
                <a:solidFill>
                  <a:srgbClr val="FF0000"/>
                </a:solidFill>
              </a:rPr>
              <a:t>Step 2</a:t>
            </a:r>
            <a:r>
              <a:rPr lang="en-US" dirty="0"/>
              <a:t>: Analyze</a:t>
            </a:r>
          </a:p>
        </p:txBody>
      </p:sp>
      <p:sp>
        <p:nvSpPr>
          <p:cNvPr id="8" name="TextBox 7">
            <a:extLst>
              <a:ext uri="{FF2B5EF4-FFF2-40B4-BE49-F238E27FC236}">
                <a16:creationId xmlns:a16="http://schemas.microsoft.com/office/drawing/2014/main" id="{99776B03-4F1C-AF4A-9F58-625EEACDF78E}"/>
              </a:ext>
            </a:extLst>
          </p:cNvPr>
          <p:cNvSpPr txBox="1"/>
          <p:nvPr/>
        </p:nvSpPr>
        <p:spPr>
          <a:xfrm>
            <a:off x="294468" y="6524786"/>
            <a:ext cx="7464608" cy="646331"/>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a:p>
            <a:endParaRPr lang="en-US" dirty="0"/>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15D0237E-7407-E142-AC7A-1B98C1924791}"/>
                  </a:ext>
                </a:extLst>
              </p14:cNvPr>
              <p14:cNvContentPartPr/>
              <p14:nvPr/>
            </p14:nvContentPartPr>
            <p14:xfrm>
              <a:off x="2767015" y="2131588"/>
              <a:ext cx="1248120" cy="469440"/>
            </p14:xfrm>
          </p:contentPart>
        </mc:Choice>
        <mc:Fallback xmlns="">
          <p:pic>
            <p:nvPicPr>
              <p:cNvPr id="9" name="Ink 8">
                <a:extLst>
                  <a:ext uri="{FF2B5EF4-FFF2-40B4-BE49-F238E27FC236}">
                    <a16:creationId xmlns:a16="http://schemas.microsoft.com/office/drawing/2014/main" id="{15D0237E-7407-E142-AC7A-1B98C1924791}"/>
                  </a:ext>
                </a:extLst>
              </p:cNvPr>
              <p:cNvPicPr/>
              <p:nvPr/>
            </p:nvPicPr>
            <p:blipFill>
              <a:blip r:embed="rId5"/>
              <a:stretch>
                <a:fillRect/>
              </a:stretch>
            </p:blipFill>
            <p:spPr>
              <a:xfrm>
                <a:off x="2758015" y="2122948"/>
                <a:ext cx="126576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F2B7CE41-BD78-554C-9ABE-AF2628EE9C55}"/>
                  </a:ext>
                </a:extLst>
              </p14:cNvPr>
              <p14:cNvContentPartPr/>
              <p14:nvPr/>
            </p14:nvContentPartPr>
            <p14:xfrm>
              <a:off x="3260755" y="2580577"/>
              <a:ext cx="260640" cy="2876040"/>
            </p14:xfrm>
          </p:contentPart>
        </mc:Choice>
        <mc:Fallback xmlns="">
          <p:pic>
            <p:nvPicPr>
              <p:cNvPr id="10" name="Ink 9">
                <a:extLst>
                  <a:ext uri="{FF2B5EF4-FFF2-40B4-BE49-F238E27FC236}">
                    <a16:creationId xmlns:a16="http://schemas.microsoft.com/office/drawing/2014/main" id="{F2B7CE41-BD78-554C-9ABE-AF2628EE9C55}"/>
                  </a:ext>
                </a:extLst>
              </p:cNvPr>
              <p:cNvPicPr/>
              <p:nvPr/>
            </p:nvPicPr>
            <p:blipFill>
              <a:blip r:embed="rId7"/>
              <a:stretch>
                <a:fillRect/>
              </a:stretch>
            </p:blipFill>
            <p:spPr>
              <a:xfrm>
                <a:off x="3206755" y="2472563"/>
                <a:ext cx="368280" cy="3091707"/>
              </a:xfrm>
              <a:prstGeom prst="rect">
                <a:avLst/>
              </a:prstGeom>
            </p:spPr>
          </p:pic>
        </mc:Fallback>
      </mc:AlternateContent>
    </p:spTree>
    <p:extLst>
      <p:ext uri="{BB962C8B-B14F-4D97-AF65-F5344CB8AC3E}">
        <p14:creationId xmlns:p14="http://schemas.microsoft.com/office/powerpoint/2010/main" val="294534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524F2A96-807E-3F4D-C2BA-E4E2FEFBE24E}"/>
              </a:ext>
            </a:extLst>
          </p:cNvPr>
          <p:cNvPicPr>
            <a:picLocks noChangeAspect="1"/>
          </p:cNvPicPr>
          <p:nvPr/>
        </p:nvPicPr>
        <p:blipFill>
          <a:blip r:embed="rId2"/>
          <a:stretch>
            <a:fillRect/>
          </a:stretch>
        </p:blipFill>
        <p:spPr>
          <a:xfrm>
            <a:off x="538607" y="1512408"/>
            <a:ext cx="8066786" cy="4784993"/>
          </a:xfrm>
          <a:prstGeom prst="rect">
            <a:avLst/>
          </a:prstGeom>
        </p:spPr>
      </p:pic>
      <p:sp>
        <p:nvSpPr>
          <p:cNvPr id="2" name="Title 1">
            <a:extLst>
              <a:ext uri="{FF2B5EF4-FFF2-40B4-BE49-F238E27FC236}">
                <a16:creationId xmlns:a16="http://schemas.microsoft.com/office/drawing/2014/main" id="{C7C3EE2E-D7EC-9F4A-A643-CB3B7AA942EF}"/>
              </a:ext>
            </a:extLst>
          </p:cNvPr>
          <p:cNvSpPr>
            <a:spLocks noGrp="1"/>
          </p:cNvSpPr>
          <p:nvPr>
            <p:ph type="title"/>
          </p:nvPr>
        </p:nvSpPr>
        <p:spPr/>
        <p:txBody>
          <a:bodyPr/>
          <a:lstStyle/>
          <a:p>
            <a:r>
              <a:rPr lang="en-US" dirty="0">
                <a:solidFill>
                  <a:srgbClr val="FF0000"/>
                </a:solidFill>
              </a:rPr>
              <a:t>Step 2</a:t>
            </a:r>
            <a:r>
              <a:rPr lang="en-US" dirty="0"/>
              <a:t>: Analyze</a:t>
            </a:r>
          </a:p>
        </p:txBody>
      </p:sp>
      <p:sp>
        <p:nvSpPr>
          <p:cNvPr id="8" name="TextBox 7">
            <a:extLst>
              <a:ext uri="{FF2B5EF4-FFF2-40B4-BE49-F238E27FC236}">
                <a16:creationId xmlns:a16="http://schemas.microsoft.com/office/drawing/2014/main" id="{99776B03-4F1C-AF4A-9F58-625EEACDF78E}"/>
              </a:ext>
            </a:extLst>
          </p:cNvPr>
          <p:cNvSpPr txBox="1"/>
          <p:nvPr/>
        </p:nvSpPr>
        <p:spPr>
          <a:xfrm>
            <a:off x="294468" y="6524786"/>
            <a:ext cx="7464608" cy="646331"/>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a:p>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A32E8A1-54CD-0843-86D3-2EA605C380BD}"/>
                  </a:ext>
                </a:extLst>
              </p14:cNvPr>
              <p14:cNvContentPartPr/>
              <p14:nvPr/>
            </p14:nvContentPartPr>
            <p14:xfrm>
              <a:off x="5192335" y="2669428"/>
              <a:ext cx="357120" cy="2989800"/>
            </p14:xfrm>
          </p:contentPart>
        </mc:Choice>
        <mc:Fallback xmlns="">
          <p:pic>
            <p:nvPicPr>
              <p:cNvPr id="3" name="Ink 2">
                <a:extLst>
                  <a:ext uri="{FF2B5EF4-FFF2-40B4-BE49-F238E27FC236}">
                    <a16:creationId xmlns:a16="http://schemas.microsoft.com/office/drawing/2014/main" id="{0A32E8A1-54CD-0843-86D3-2EA605C380BD}"/>
                  </a:ext>
                </a:extLst>
              </p:cNvPr>
              <p:cNvPicPr/>
              <p:nvPr/>
            </p:nvPicPr>
            <p:blipFill>
              <a:blip r:embed="rId4"/>
              <a:stretch>
                <a:fillRect/>
              </a:stretch>
            </p:blipFill>
            <p:spPr>
              <a:xfrm>
                <a:off x="5138335" y="2561788"/>
                <a:ext cx="464760" cy="3205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98C8FD1-FAF3-4E49-8DFB-9D81FD34749E}"/>
                  </a:ext>
                </a:extLst>
              </p14:cNvPr>
              <p14:cNvContentPartPr/>
              <p14:nvPr/>
            </p14:nvContentPartPr>
            <p14:xfrm>
              <a:off x="4794535" y="2084428"/>
              <a:ext cx="1368360" cy="482760"/>
            </p14:xfrm>
          </p:contentPart>
        </mc:Choice>
        <mc:Fallback xmlns="">
          <p:pic>
            <p:nvPicPr>
              <p:cNvPr id="5" name="Ink 4">
                <a:extLst>
                  <a:ext uri="{FF2B5EF4-FFF2-40B4-BE49-F238E27FC236}">
                    <a16:creationId xmlns:a16="http://schemas.microsoft.com/office/drawing/2014/main" id="{998C8FD1-FAF3-4E49-8DFB-9D81FD34749E}"/>
                  </a:ext>
                </a:extLst>
              </p:cNvPr>
              <p:cNvPicPr/>
              <p:nvPr/>
            </p:nvPicPr>
            <p:blipFill>
              <a:blip r:embed="rId6"/>
              <a:stretch>
                <a:fillRect/>
              </a:stretch>
            </p:blipFill>
            <p:spPr>
              <a:xfrm>
                <a:off x="4740535" y="1976788"/>
                <a:ext cx="1476000" cy="698400"/>
              </a:xfrm>
              <a:prstGeom prst="rect">
                <a:avLst/>
              </a:prstGeom>
            </p:spPr>
          </p:pic>
        </mc:Fallback>
      </mc:AlternateContent>
    </p:spTree>
    <p:extLst>
      <p:ext uri="{BB962C8B-B14F-4D97-AF65-F5344CB8AC3E}">
        <p14:creationId xmlns:p14="http://schemas.microsoft.com/office/powerpoint/2010/main" val="262723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AAA7-1142-9C4B-A649-866AB7C6667E}"/>
              </a:ext>
            </a:extLst>
          </p:cNvPr>
          <p:cNvSpPr>
            <a:spLocks noGrp="1"/>
          </p:cNvSpPr>
          <p:nvPr>
            <p:ph type="title"/>
          </p:nvPr>
        </p:nvSpPr>
        <p:spPr/>
        <p:txBody>
          <a:bodyPr/>
          <a:lstStyle/>
          <a:p>
            <a:r>
              <a:rPr lang="en-US" dirty="0">
                <a:solidFill>
                  <a:srgbClr val="FF0000"/>
                </a:solidFill>
              </a:rPr>
              <a:t>Step 3</a:t>
            </a:r>
            <a:r>
              <a:rPr lang="en-US" dirty="0"/>
              <a:t>: Interpret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62FFF1D-789E-3049-A2EB-E899B271FAA5}"/>
                  </a:ext>
                </a:extLst>
              </p14:cNvPr>
              <p14:cNvContentPartPr/>
              <p14:nvPr/>
            </p14:nvContentPartPr>
            <p14:xfrm>
              <a:off x="-3292145" y="583422"/>
              <a:ext cx="360" cy="360"/>
            </p14:xfrm>
          </p:contentPart>
        </mc:Choice>
        <mc:Fallback xmlns="">
          <p:pic>
            <p:nvPicPr>
              <p:cNvPr id="4" name="Ink 3">
                <a:extLst>
                  <a:ext uri="{FF2B5EF4-FFF2-40B4-BE49-F238E27FC236}">
                    <a16:creationId xmlns:a16="http://schemas.microsoft.com/office/drawing/2014/main" id="{262FFF1D-789E-3049-A2EB-E899B271FAA5}"/>
                  </a:ext>
                </a:extLst>
              </p:cNvPr>
              <p:cNvPicPr/>
              <p:nvPr/>
            </p:nvPicPr>
            <p:blipFill>
              <a:blip r:embed="rId4"/>
              <a:stretch>
                <a:fillRect/>
              </a:stretch>
            </p:blipFill>
            <p:spPr>
              <a:xfrm>
                <a:off x="-3346145" y="4754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173956B-791D-304F-8038-F1688E7D6A6D}"/>
                  </a:ext>
                </a:extLst>
              </p14:cNvPr>
              <p14:cNvContentPartPr/>
              <p14:nvPr/>
            </p14:nvContentPartPr>
            <p14:xfrm>
              <a:off x="-2245265" y="1271382"/>
              <a:ext cx="360" cy="360"/>
            </p14:xfrm>
          </p:contentPart>
        </mc:Choice>
        <mc:Fallback xmlns="">
          <p:pic>
            <p:nvPicPr>
              <p:cNvPr id="5" name="Ink 4">
                <a:extLst>
                  <a:ext uri="{FF2B5EF4-FFF2-40B4-BE49-F238E27FC236}">
                    <a16:creationId xmlns:a16="http://schemas.microsoft.com/office/drawing/2014/main" id="{0173956B-791D-304F-8038-F1688E7D6A6D}"/>
                  </a:ext>
                </a:extLst>
              </p:cNvPr>
              <p:cNvPicPr/>
              <p:nvPr/>
            </p:nvPicPr>
            <p:blipFill>
              <a:blip r:embed="rId4"/>
              <a:stretch>
                <a:fillRect/>
              </a:stretch>
            </p:blipFill>
            <p:spPr>
              <a:xfrm>
                <a:off x="-2299265" y="1163382"/>
                <a:ext cx="108000" cy="216000"/>
              </a:xfrm>
              <a:prstGeom prst="rect">
                <a:avLst/>
              </a:prstGeom>
            </p:spPr>
          </p:pic>
        </mc:Fallback>
      </mc:AlternateContent>
      <p:pic>
        <p:nvPicPr>
          <p:cNvPr id="7" name="Picture 6" descr="Table&#10;&#10;Description automatically generated">
            <a:extLst>
              <a:ext uri="{FF2B5EF4-FFF2-40B4-BE49-F238E27FC236}">
                <a16:creationId xmlns:a16="http://schemas.microsoft.com/office/drawing/2014/main" id="{74A9C3F8-2461-7942-914D-2B4D6A3C047E}"/>
              </a:ext>
            </a:extLst>
          </p:cNvPr>
          <p:cNvPicPr>
            <a:picLocks noChangeAspect="1"/>
          </p:cNvPicPr>
          <p:nvPr/>
        </p:nvPicPr>
        <p:blipFill>
          <a:blip r:embed="rId6"/>
          <a:stretch>
            <a:fillRect/>
          </a:stretch>
        </p:blipFill>
        <p:spPr>
          <a:xfrm>
            <a:off x="457200" y="1512408"/>
            <a:ext cx="8229600" cy="4881570"/>
          </a:xfrm>
          <a:prstGeom prst="rect">
            <a:avLst/>
          </a:prstGeom>
        </p:spPr>
      </p:pic>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F7A9F04-D694-294C-8C55-9F7137EB3FBF}"/>
                  </a:ext>
                </a:extLst>
              </p14:cNvPr>
              <p14:cNvContentPartPr/>
              <p14:nvPr/>
            </p14:nvContentPartPr>
            <p14:xfrm>
              <a:off x="7203618" y="2848277"/>
              <a:ext cx="833040" cy="39960"/>
            </p14:xfrm>
          </p:contentPart>
        </mc:Choice>
        <mc:Fallback xmlns="">
          <p:pic>
            <p:nvPicPr>
              <p:cNvPr id="8" name="Ink 7">
                <a:extLst>
                  <a:ext uri="{FF2B5EF4-FFF2-40B4-BE49-F238E27FC236}">
                    <a16:creationId xmlns:a16="http://schemas.microsoft.com/office/drawing/2014/main" id="{FF7A9F04-D694-294C-8C55-9F7137EB3FBF}"/>
                  </a:ext>
                </a:extLst>
              </p:cNvPr>
              <p:cNvPicPr/>
              <p:nvPr/>
            </p:nvPicPr>
            <p:blipFill>
              <a:blip r:embed="rId8"/>
              <a:stretch>
                <a:fillRect/>
              </a:stretch>
            </p:blipFill>
            <p:spPr>
              <a:xfrm>
                <a:off x="7149618" y="2740277"/>
                <a:ext cx="9406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D4AAFFF4-1EA0-8F4D-8146-D6AB850064B7}"/>
                  </a:ext>
                </a:extLst>
              </p14:cNvPr>
              <p14:cNvContentPartPr/>
              <p14:nvPr/>
            </p14:nvContentPartPr>
            <p14:xfrm>
              <a:off x="7165458" y="3196037"/>
              <a:ext cx="941040" cy="360"/>
            </p14:xfrm>
          </p:contentPart>
        </mc:Choice>
        <mc:Fallback xmlns="">
          <p:pic>
            <p:nvPicPr>
              <p:cNvPr id="9" name="Ink 8">
                <a:extLst>
                  <a:ext uri="{FF2B5EF4-FFF2-40B4-BE49-F238E27FC236}">
                    <a16:creationId xmlns:a16="http://schemas.microsoft.com/office/drawing/2014/main" id="{D4AAFFF4-1EA0-8F4D-8146-D6AB850064B7}"/>
                  </a:ext>
                </a:extLst>
              </p:cNvPr>
              <p:cNvPicPr/>
              <p:nvPr/>
            </p:nvPicPr>
            <p:blipFill>
              <a:blip r:embed="rId10"/>
              <a:stretch>
                <a:fillRect/>
              </a:stretch>
            </p:blipFill>
            <p:spPr>
              <a:xfrm>
                <a:off x="7111458" y="3088397"/>
                <a:ext cx="1048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3C281A29-74E1-2E49-AF76-486B12D78B0D}"/>
                  </a:ext>
                </a:extLst>
              </p14:cNvPr>
              <p14:cNvContentPartPr/>
              <p14:nvPr/>
            </p14:nvContentPartPr>
            <p14:xfrm>
              <a:off x="7147098" y="4596077"/>
              <a:ext cx="817920" cy="23400"/>
            </p14:xfrm>
          </p:contentPart>
        </mc:Choice>
        <mc:Fallback xmlns="">
          <p:pic>
            <p:nvPicPr>
              <p:cNvPr id="10" name="Ink 9">
                <a:extLst>
                  <a:ext uri="{FF2B5EF4-FFF2-40B4-BE49-F238E27FC236}">
                    <a16:creationId xmlns:a16="http://schemas.microsoft.com/office/drawing/2014/main" id="{3C281A29-74E1-2E49-AF76-486B12D78B0D}"/>
                  </a:ext>
                </a:extLst>
              </p:cNvPr>
              <p:cNvPicPr/>
              <p:nvPr/>
            </p:nvPicPr>
            <p:blipFill>
              <a:blip r:embed="rId12"/>
              <a:stretch>
                <a:fillRect/>
              </a:stretch>
            </p:blipFill>
            <p:spPr>
              <a:xfrm>
                <a:off x="7093098" y="4488437"/>
                <a:ext cx="925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24081C11-0A92-AC48-B11C-FA11946F5324}"/>
                  </a:ext>
                </a:extLst>
              </p14:cNvPr>
              <p14:cNvContentPartPr/>
              <p14:nvPr/>
            </p14:nvContentPartPr>
            <p14:xfrm>
              <a:off x="7183098" y="4898837"/>
              <a:ext cx="797760" cy="40680"/>
            </p14:xfrm>
          </p:contentPart>
        </mc:Choice>
        <mc:Fallback xmlns="">
          <p:pic>
            <p:nvPicPr>
              <p:cNvPr id="11" name="Ink 10">
                <a:extLst>
                  <a:ext uri="{FF2B5EF4-FFF2-40B4-BE49-F238E27FC236}">
                    <a16:creationId xmlns:a16="http://schemas.microsoft.com/office/drawing/2014/main" id="{24081C11-0A92-AC48-B11C-FA11946F5324}"/>
                  </a:ext>
                </a:extLst>
              </p:cNvPr>
              <p:cNvPicPr/>
              <p:nvPr/>
            </p:nvPicPr>
            <p:blipFill>
              <a:blip r:embed="rId14"/>
              <a:stretch>
                <a:fillRect/>
              </a:stretch>
            </p:blipFill>
            <p:spPr>
              <a:xfrm>
                <a:off x="7129458" y="4790837"/>
                <a:ext cx="905400" cy="256320"/>
              </a:xfrm>
              <a:prstGeom prst="rect">
                <a:avLst/>
              </a:prstGeom>
            </p:spPr>
          </p:pic>
        </mc:Fallback>
      </mc:AlternateContent>
    </p:spTree>
    <p:extLst>
      <p:ext uri="{BB962C8B-B14F-4D97-AF65-F5344CB8AC3E}">
        <p14:creationId xmlns:p14="http://schemas.microsoft.com/office/powerpoint/2010/main" val="57336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AAA7-1142-9C4B-A649-866AB7C6667E}"/>
              </a:ext>
            </a:extLst>
          </p:cNvPr>
          <p:cNvSpPr>
            <a:spLocks noGrp="1"/>
          </p:cNvSpPr>
          <p:nvPr>
            <p:ph type="title"/>
          </p:nvPr>
        </p:nvSpPr>
        <p:spPr/>
        <p:txBody>
          <a:bodyPr/>
          <a:lstStyle/>
          <a:p>
            <a:r>
              <a:rPr lang="en-US" dirty="0">
                <a:solidFill>
                  <a:srgbClr val="FF0000"/>
                </a:solidFill>
              </a:rPr>
              <a:t>Step 3</a:t>
            </a:r>
            <a:r>
              <a:rPr lang="en-US" dirty="0"/>
              <a:t>: Interpret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62FFF1D-789E-3049-A2EB-E899B271FAA5}"/>
                  </a:ext>
                </a:extLst>
              </p14:cNvPr>
              <p14:cNvContentPartPr/>
              <p14:nvPr/>
            </p14:nvContentPartPr>
            <p14:xfrm>
              <a:off x="-3292145" y="583422"/>
              <a:ext cx="360" cy="360"/>
            </p14:xfrm>
          </p:contentPart>
        </mc:Choice>
        <mc:Fallback xmlns="">
          <p:pic>
            <p:nvPicPr>
              <p:cNvPr id="4" name="Ink 3">
                <a:extLst>
                  <a:ext uri="{FF2B5EF4-FFF2-40B4-BE49-F238E27FC236}">
                    <a16:creationId xmlns:a16="http://schemas.microsoft.com/office/drawing/2014/main" id="{262FFF1D-789E-3049-A2EB-E899B271FAA5}"/>
                  </a:ext>
                </a:extLst>
              </p:cNvPr>
              <p:cNvPicPr/>
              <p:nvPr/>
            </p:nvPicPr>
            <p:blipFill>
              <a:blip r:embed="rId3"/>
              <a:stretch>
                <a:fillRect/>
              </a:stretch>
            </p:blipFill>
            <p:spPr>
              <a:xfrm>
                <a:off x="-3346145" y="47542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173956B-791D-304F-8038-F1688E7D6A6D}"/>
                  </a:ext>
                </a:extLst>
              </p14:cNvPr>
              <p14:cNvContentPartPr/>
              <p14:nvPr/>
            </p14:nvContentPartPr>
            <p14:xfrm>
              <a:off x="-2245265" y="1271382"/>
              <a:ext cx="360" cy="360"/>
            </p14:xfrm>
          </p:contentPart>
        </mc:Choice>
        <mc:Fallback xmlns="">
          <p:pic>
            <p:nvPicPr>
              <p:cNvPr id="5" name="Ink 4">
                <a:extLst>
                  <a:ext uri="{FF2B5EF4-FFF2-40B4-BE49-F238E27FC236}">
                    <a16:creationId xmlns:a16="http://schemas.microsoft.com/office/drawing/2014/main" id="{0173956B-791D-304F-8038-F1688E7D6A6D}"/>
                  </a:ext>
                </a:extLst>
              </p:cNvPr>
              <p:cNvPicPr/>
              <p:nvPr/>
            </p:nvPicPr>
            <p:blipFill>
              <a:blip r:embed="rId3"/>
              <a:stretch>
                <a:fillRect/>
              </a:stretch>
            </p:blipFill>
            <p:spPr>
              <a:xfrm>
                <a:off x="-2299265" y="1163382"/>
                <a:ext cx="108000" cy="216000"/>
              </a:xfrm>
              <a:prstGeom prst="rect">
                <a:avLst/>
              </a:prstGeom>
            </p:spPr>
          </p:pic>
        </mc:Fallback>
      </mc:AlternateContent>
      <p:pic>
        <p:nvPicPr>
          <p:cNvPr id="7" name="Picture 6" descr="Table&#10;&#10;Description automatically generated">
            <a:extLst>
              <a:ext uri="{FF2B5EF4-FFF2-40B4-BE49-F238E27FC236}">
                <a16:creationId xmlns:a16="http://schemas.microsoft.com/office/drawing/2014/main" id="{74A9C3F8-2461-7942-914D-2B4D6A3C047E}"/>
              </a:ext>
            </a:extLst>
          </p:cNvPr>
          <p:cNvPicPr>
            <a:picLocks noChangeAspect="1"/>
          </p:cNvPicPr>
          <p:nvPr/>
        </p:nvPicPr>
        <p:blipFill>
          <a:blip r:embed="rId5"/>
          <a:stretch>
            <a:fillRect/>
          </a:stretch>
        </p:blipFill>
        <p:spPr>
          <a:xfrm>
            <a:off x="457200" y="1512408"/>
            <a:ext cx="8229600" cy="4881570"/>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4B5E9FE-C083-D543-9B55-86AE592E282B}"/>
                  </a:ext>
                </a:extLst>
              </p14:cNvPr>
              <p14:cNvContentPartPr/>
              <p14:nvPr/>
            </p14:nvContentPartPr>
            <p14:xfrm>
              <a:off x="7187058" y="4044557"/>
              <a:ext cx="919800" cy="26280"/>
            </p14:xfrm>
          </p:contentPart>
        </mc:Choice>
        <mc:Fallback xmlns="">
          <p:pic>
            <p:nvPicPr>
              <p:cNvPr id="3" name="Ink 2">
                <a:extLst>
                  <a:ext uri="{FF2B5EF4-FFF2-40B4-BE49-F238E27FC236}">
                    <a16:creationId xmlns:a16="http://schemas.microsoft.com/office/drawing/2014/main" id="{14B5E9FE-C083-D543-9B55-86AE592E282B}"/>
                  </a:ext>
                </a:extLst>
              </p:cNvPr>
              <p:cNvPicPr/>
              <p:nvPr/>
            </p:nvPicPr>
            <p:blipFill>
              <a:blip r:embed="rId7"/>
              <a:stretch>
                <a:fillRect/>
              </a:stretch>
            </p:blipFill>
            <p:spPr>
              <a:xfrm>
                <a:off x="7133418" y="3936917"/>
                <a:ext cx="10274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25C5C4C2-0E24-494D-9659-2D3354A7931A}"/>
                  </a:ext>
                </a:extLst>
              </p14:cNvPr>
              <p14:cNvContentPartPr/>
              <p14:nvPr/>
            </p14:nvContentPartPr>
            <p14:xfrm>
              <a:off x="7363818" y="4375397"/>
              <a:ext cx="641160" cy="24480"/>
            </p14:xfrm>
          </p:contentPart>
        </mc:Choice>
        <mc:Fallback xmlns="">
          <p:pic>
            <p:nvPicPr>
              <p:cNvPr id="6" name="Ink 5">
                <a:extLst>
                  <a:ext uri="{FF2B5EF4-FFF2-40B4-BE49-F238E27FC236}">
                    <a16:creationId xmlns:a16="http://schemas.microsoft.com/office/drawing/2014/main" id="{25C5C4C2-0E24-494D-9659-2D3354A7931A}"/>
                  </a:ext>
                </a:extLst>
              </p:cNvPr>
              <p:cNvPicPr/>
              <p:nvPr/>
            </p:nvPicPr>
            <p:blipFill>
              <a:blip r:embed="rId9"/>
              <a:stretch>
                <a:fillRect/>
              </a:stretch>
            </p:blipFill>
            <p:spPr>
              <a:xfrm>
                <a:off x="7309818" y="4267757"/>
                <a:ext cx="748800" cy="240120"/>
              </a:xfrm>
              <a:prstGeom prst="rect">
                <a:avLst/>
              </a:prstGeom>
            </p:spPr>
          </p:pic>
        </mc:Fallback>
      </mc:AlternateContent>
    </p:spTree>
    <p:extLst>
      <p:ext uri="{BB962C8B-B14F-4D97-AF65-F5344CB8AC3E}">
        <p14:creationId xmlns:p14="http://schemas.microsoft.com/office/powerpoint/2010/main" val="14156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EFCBFD-B452-1042-B621-702400416F28}"/>
              </a:ext>
            </a:extLst>
          </p:cNvPr>
          <p:cNvSpPr>
            <a:spLocks noGrp="1"/>
          </p:cNvSpPr>
          <p:nvPr>
            <p:ph type="title"/>
          </p:nvPr>
        </p:nvSpPr>
        <p:spPr/>
        <p:txBody>
          <a:bodyPr/>
          <a:lstStyle/>
          <a:p>
            <a:r>
              <a:rPr lang="en-US" dirty="0"/>
              <a:t>Workshop Overview</a:t>
            </a:r>
          </a:p>
        </p:txBody>
      </p:sp>
      <p:sp>
        <p:nvSpPr>
          <p:cNvPr id="6" name="Content Placeholder 5">
            <a:extLst>
              <a:ext uri="{FF2B5EF4-FFF2-40B4-BE49-F238E27FC236}">
                <a16:creationId xmlns:a16="http://schemas.microsoft.com/office/drawing/2014/main" id="{E41D68DD-E421-2745-ADC2-C87359DC1AB0}"/>
              </a:ext>
            </a:extLst>
          </p:cNvPr>
          <p:cNvSpPr>
            <a:spLocks noGrp="1"/>
          </p:cNvSpPr>
          <p:nvPr>
            <p:ph idx="13"/>
          </p:nvPr>
        </p:nvSpPr>
        <p:spPr/>
        <p:txBody>
          <a:bodyPr>
            <a:normAutofit/>
          </a:bodyPr>
          <a:lstStyle/>
          <a:p>
            <a:r>
              <a:rPr lang="en-US" dirty="0"/>
              <a:t>Learn how to conduct a race-conscious classroom engagement assessment </a:t>
            </a:r>
          </a:p>
          <a:p>
            <a:pPr lvl="1"/>
            <a:r>
              <a:rPr lang="en-US" dirty="0"/>
              <a:t>Do you have racialized patterns of student engagement?</a:t>
            </a:r>
          </a:p>
          <a:p>
            <a:r>
              <a:rPr lang="en-US" dirty="0"/>
              <a:t>Start to unpack values and beliefs</a:t>
            </a:r>
          </a:p>
          <a:p>
            <a:pPr lvl="1"/>
            <a:r>
              <a:rPr lang="en-US" dirty="0"/>
              <a:t>How do you make sense of these patterns? </a:t>
            </a:r>
          </a:p>
          <a:p>
            <a:r>
              <a:rPr lang="en-US" dirty="0"/>
              <a:t>Learn different ways to engage with all students to build equity</a:t>
            </a:r>
          </a:p>
        </p:txBody>
      </p:sp>
    </p:spTree>
    <p:extLst>
      <p:ext uri="{BB962C8B-B14F-4D97-AF65-F5344CB8AC3E}">
        <p14:creationId xmlns:p14="http://schemas.microsoft.com/office/powerpoint/2010/main" val="4160255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t>Example</a:t>
            </a:r>
          </a:p>
        </p:txBody>
      </p:sp>
      <p:graphicFrame>
        <p:nvGraphicFramePr>
          <p:cNvPr id="6" name="Table 6">
            <a:extLst>
              <a:ext uri="{FF2B5EF4-FFF2-40B4-BE49-F238E27FC236}">
                <a16:creationId xmlns:a16="http://schemas.microsoft.com/office/drawing/2014/main" id="{5475A60A-618F-EF43-8E90-15CE33883C98}"/>
              </a:ext>
            </a:extLst>
          </p:cNvPr>
          <p:cNvGraphicFramePr>
            <a:graphicFrameLocks noGrp="1"/>
          </p:cNvGraphicFramePr>
          <p:nvPr>
            <p:ph idx="13"/>
            <p:extLst>
              <p:ext uri="{D42A27DB-BD31-4B8C-83A1-F6EECF244321}">
                <p14:modId xmlns:p14="http://schemas.microsoft.com/office/powerpoint/2010/main" val="123050439"/>
              </p:ext>
            </p:extLst>
          </p:nvPr>
        </p:nvGraphicFramePr>
        <p:xfrm>
          <a:off x="552452" y="2654131"/>
          <a:ext cx="8039094" cy="3708400"/>
        </p:xfrm>
        <a:graphic>
          <a:graphicData uri="http://schemas.openxmlformats.org/drawingml/2006/table">
            <a:tbl>
              <a:tblPr firstRow="1" bandRow="1">
                <a:tableStyleId>{5C22544A-7EE6-4342-B048-85BDC9FD1C3A}</a:tableStyleId>
              </a:tblPr>
              <a:tblGrid>
                <a:gridCol w="1148442">
                  <a:extLst>
                    <a:ext uri="{9D8B030D-6E8A-4147-A177-3AD203B41FA5}">
                      <a16:colId xmlns:a16="http://schemas.microsoft.com/office/drawing/2014/main" val="1264809597"/>
                    </a:ext>
                  </a:extLst>
                </a:gridCol>
                <a:gridCol w="1148442">
                  <a:extLst>
                    <a:ext uri="{9D8B030D-6E8A-4147-A177-3AD203B41FA5}">
                      <a16:colId xmlns:a16="http://schemas.microsoft.com/office/drawing/2014/main" val="1571993109"/>
                    </a:ext>
                  </a:extLst>
                </a:gridCol>
                <a:gridCol w="609048">
                  <a:extLst>
                    <a:ext uri="{9D8B030D-6E8A-4147-A177-3AD203B41FA5}">
                      <a16:colId xmlns:a16="http://schemas.microsoft.com/office/drawing/2014/main" val="1869124123"/>
                    </a:ext>
                  </a:extLst>
                </a:gridCol>
                <a:gridCol w="989630">
                  <a:extLst>
                    <a:ext uri="{9D8B030D-6E8A-4147-A177-3AD203B41FA5}">
                      <a16:colId xmlns:a16="http://schemas.microsoft.com/office/drawing/2014/main" val="1908951036"/>
                    </a:ext>
                  </a:extLst>
                </a:gridCol>
                <a:gridCol w="1040648">
                  <a:extLst>
                    <a:ext uri="{9D8B030D-6E8A-4147-A177-3AD203B41FA5}">
                      <a16:colId xmlns:a16="http://schemas.microsoft.com/office/drawing/2014/main" val="1186556267"/>
                    </a:ext>
                  </a:extLst>
                </a:gridCol>
                <a:gridCol w="914400">
                  <a:extLst>
                    <a:ext uri="{9D8B030D-6E8A-4147-A177-3AD203B41FA5}">
                      <a16:colId xmlns:a16="http://schemas.microsoft.com/office/drawing/2014/main" val="2029378967"/>
                    </a:ext>
                  </a:extLst>
                </a:gridCol>
                <a:gridCol w="2188484">
                  <a:extLst>
                    <a:ext uri="{9D8B030D-6E8A-4147-A177-3AD203B41FA5}">
                      <a16:colId xmlns:a16="http://schemas.microsoft.com/office/drawing/2014/main" val="4172330001"/>
                    </a:ext>
                  </a:extLst>
                </a:gridCol>
              </a:tblGrid>
              <a:tr h="370840">
                <a:tc>
                  <a:txBody>
                    <a:bodyPr/>
                    <a:lstStyle/>
                    <a:p>
                      <a:pPr algn="ctr"/>
                      <a:r>
                        <a:rPr lang="en-US" dirty="0"/>
                        <a:t>Group</a:t>
                      </a:r>
                    </a:p>
                  </a:txBody>
                  <a:tcPr/>
                </a:tc>
                <a:tc>
                  <a:txBody>
                    <a:bodyPr/>
                    <a:lstStyle/>
                    <a:p>
                      <a:pPr algn="ctr"/>
                      <a:r>
                        <a:rPr lang="en-US" dirty="0"/>
                        <a:t>Sex</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Engage</a:t>
                      </a:r>
                    </a:p>
                  </a:txBody>
                  <a:tcPr/>
                </a:tc>
                <a:tc>
                  <a:txBody>
                    <a:bodyPr/>
                    <a:lstStyle/>
                    <a:p>
                      <a:pPr algn="ctr"/>
                      <a:r>
                        <a:rPr lang="en-US" dirty="0"/>
                        <a:t>%</a:t>
                      </a:r>
                    </a:p>
                  </a:txBody>
                  <a:tcPr/>
                </a:tc>
                <a:tc>
                  <a:txBody>
                    <a:bodyPr/>
                    <a:lstStyle/>
                    <a:p>
                      <a:pPr algn="ctr"/>
                      <a:r>
                        <a:rPr lang="en-US" dirty="0"/>
                        <a:t>Difference</a:t>
                      </a:r>
                    </a:p>
                  </a:txBody>
                  <a:tcPr/>
                </a:tc>
                <a:extLst>
                  <a:ext uri="{0D108BD9-81ED-4DB2-BD59-A6C34878D82A}">
                    <a16:rowId xmlns:a16="http://schemas.microsoft.com/office/drawing/2014/main" val="547344656"/>
                  </a:ext>
                </a:extLst>
              </a:tr>
              <a:tr h="370840">
                <a:tc rowSpan="2">
                  <a:txBody>
                    <a:bodyPr/>
                    <a:lstStyle/>
                    <a:p>
                      <a:pPr algn="ctr"/>
                      <a:r>
                        <a:rPr lang="en-US" b="1" dirty="0"/>
                        <a:t>Latinx</a:t>
                      </a:r>
                    </a:p>
                  </a:txBody>
                  <a:tcPr>
                    <a:solidFill>
                      <a:schemeClr val="accent1">
                        <a:lumMod val="60000"/>
                        <a:lumOff val="40000"/>
                      </a:schemeClr>
                    </a:solidFill>
                  </a:tcPr>
                </a:tc>
                <a:tc>
                  <a:txBody>
                    <a:bodyPr/>
                    <a:lstStyle/>
                    <a:p>
                      <a:pPr algn="ctr"/>
                      <a:r>
                        <a:rPr lang="en-US" dirty="0"/>
                        <a:t>Women</a:t>
                      </a:r>
                    </a:p>
                  </a:txBody>
                  <a:tcPr/>
                </a:tc>
                <a:tc>
                  <a:txBody>
                    <a:bodyPr/>
                    <a:lstStyle/>
                    <a:p>
                      <a:pPr algn="ctr"/>
                      <a:r>
                        <a:rPr lang="en-US" dirty="0"/>
                        <a:t>5</a:t>
                      </a:r>
                    </a:p>
                  </a:txBody>
                  <a:tcPr/>
                </a:tc>
                <a:tc>
                  <a:txBody>
                    <a:bodyPr/>
                    <a:lstStyle/>
                    <a:p>
                      <a:pPr algn="ctr"/>
                      <a:r>
                        <a:rPr lang="en-US" b="1" dirty="0"/>
                        <a:t>27.8%</a:t>
                      </a:r>
                    </a:p>
                  </a:txBody>
                  <a:tcPr/>
                </a:tc>
                <a:tc>
                  <a:txBody>
                    <a:bodyPr/>
                    <a:lstStyle/>
                    <a:p>
                      <a:pPr algn="ctr"/>
                      <a:r>
                        <a:rPr lang="en-US" dirty="0"/>
                        <a:t>1</a:t>
                      </a:r>
                    </a:p>
                  </a:txBody>
                  <a:tcPr/>
                </a:tc>
                <a:tc>
                  <a:txBody>
                    <a:bodyPr/>
                    <a:lstStyle/>
                    <a:p>
                      <a:pPr algn="ctr"/>
                      <a:r>
                        <a:rPr lang="en-US" b="1" dirty="0"/>
                        <a:t>5%</a:t>
                      </a:r>
                    </a:p>
                  </a:txBody>
                  <a:tcPr/>
                </a:tc>
                <a:tc>
                  <a:txBody>
                    <a:bodyPr/>
                    <a:lstStyle/>
                    <a:p>
                      <a:pPr algn="ctr"/>
                      <a:r>
                        <a:rPr lang="en-US" dirty="0"/>
                        <a:t>-22.8%</a:t>
                      </a:r>
                    </a:p>
                  </a:txBody>
                  <a:tcPr>
                    <a:solidFill>
                      <a:schemeClr val="accent6">
                        <a:lumMod val="40000"/>
                        <a:lumOff val="60000"/>
                      </a:schemeClr>
                    </a:solidFill>
                  </a:tcPr>
                </a:tc>
                <a:extLst>
                  <a:ext uri="{0D108BD9-81ED-4DB2-BD59-A6C34878D82A}">
                    <a16:rowId xmlns:a16="http://schemas.microsoft.com/office/drawing/2014/main" val="1040892605"/>
                  </a:ext>
                </a:extLst>
              </a:tr>
              <a:tr h="370840">
                <a:tc vMerge="1">
                  <a:txBody>
                    <a:bodyPr/>
                    <a:lstStyle/>
                    <a:p>
                      <a:endParaRPr lang="en-US" dirty="0"/>
                    </a:p>
                  </a:txBody>
                  <a:tcPr/>
                </a:tc>
                <a:tc>
                  <a:txBody>
                    <a:bodyPr/>
                    <a:lstStyle/>
                    <a:p>
                      <a:pPr algn="ctr"/>
                      <a:r>
                        <a:rPr lang="en-US" dirty="0"/>
                        <a:t>Men</a:t>
                      </a:r>
                    </a:p>
                  </a:txBody>
                  <a:tcPr/>
                </a:tc>
                <a:tc>
                  <a:txBody>
                    <a:bodyPr/>
                    <a:lstStyle/>
                    <a:p>
                      <a:pPr algn="ctr"/>
                      <a:r>
                        <a:rPr lang="en-US" dirty="0"/>
                        <a:t>4</a:t>
                      </a:r>
                    </a:p>
                  </a:txBody>
                  <a:tcPr/>
                </a:tc>
                <a:tc>
                  <a:txBody>
                    <a:bodyPr/>
                    <a:lstStyle/>
                    <a:p>
                      <a:pPr algn="ctr"/>
                      <a:r>
                        <a:rPr lang="en-US" b="1" dirty="0"/>
                        <a:t>22.2%</a:t>
                      </a:r>
                    </a:p>
                  </a:txBody>
                  <a:tcPr/>
                </a:tc>
                <a:tc>
                  <a:txBody>
                    <a:bodyPr/>
                    <a:lstStyle/>
                    <a:p>
                      <a:pPr algn="ctr"/>
                      <a:r>
                        <a:rPr lang="en-US" dirty="0"/>
                        <a:t>1</a:t>
                      </a:r>
                    </a:p>
                  </a:txBody>
                  <a:tcPr/>
                </a:tc>
                <a:tc>
                  <a:txBody>
                    <a:bodyPr/>
                    <a:lstStyle/>
                    <a:p>
                      <a:pPr algn="ctr"/>
                      <a:r>
                        <a:rPr lang="en-US" b="1" dirty="0"/>
                        <a:t>5%</a:t>
                      </a:r>
                    </a:p>
                  </a:txBody>
                  <a:tcPr/>
                </a:tc>
                <a:tc>
                  <a:txBody>
                    <a:bodyPr/>
                    <a:lstStyle/>
                    <a:p>
                      <a:pPr algn="ctr"/>
                      <a:r>
                        <a:rPr lang="en-US" dirty="0"/>
                        <a:t>-17.2%</a:t>
                      </a:r>
                    </a:p>
                  </a:txBody>
                  <a:tcPr>
                    <a:solidFill>
                      <a:schemeClr val="accent6">
                        <a:lumMod val="40000"/>
                        <a:lumOff val="60000"/>
                      </a:schemeClr>
                    </a:solidFill>
                  </a:tcPr>
                </a:tc>
                <a:extLst>
                  <a:ext uri="{0D108BD9-81ED-4DB2-BD59-A6C34878D82A}">
                    <a16:rowId xmlns:a16="http://schemas.microsoft.com/office/drawing/2014/main" val="3047940718"/>
                  </a:ext>
                </a:extLst>
              </a:tr>
              <a:tr h="370840">
                <a:tc rowSpan="2">
                  <a:txBody>
                    <a:bodyPr/>
                    <a:lstStyle/>
                    <a:p>
                      <a:pPr algn="ctr"/>
                      <a:r>
                        <a:rPr lang="en-US" b="1" dirty="0"/>
                        <a:t>Black</a:t>
                      </a:r>
                    </a:p>
                  </a:txBody>
                  <a:tcPr>
                    <a:solidFill>
                      <a:schemeClr val="accent1">
                        <a:lumMod val="60000"/>
                        <a:lumOff val="40000"/>
                      </a:schemeClr>
                    </a:solidFill>
                  </a:tcPr>
                </a:tc>
                <a:tc>
                  <a:txBody>
                    <a:bodyPr/>
                    <a:lstStyle/>
                    <a:p>
                      <a:pPr algn="ctr"/>
                      <a:r>
                        <a:rPr lang="en-US" dirty="0"/>
                        <a:t>Women</a:t>
                      </a:r>
                    </a:p>
                  </a:txBody>
                  <a:tcPr/>
                </a:tc>
                <a:tc>
                  <a:txBody>
                    <a:bodyPr/>
                    <a:lstStyle/>
                    <a:p>
                      <a:pPr algn="ctr"/>
                      <a:r>
                        <a:rPr lang="en-US" dirty="0"/>
                        <a:t>1</a:t>
                      </a:r>
                    </a:p>
                  </a:txBody>
                  <a:tcPr/>
                </a:tc>
                <a:tc>
                  <a:txBody>
                    <a:bodyPr/>
                    <a:lstStyle/>
                    <a:p>
                      <a:pPr algn="ctr"/>
                      <a:r>
                        <a:rPr lang="en-US" b="1" dirty="0"/>
                        <a:t>5.6%</a:t>
                      </a:r>
                    </a:p>
                  </a:txBody>
                  <a:tcPr/>
                </a:tc>
                <a:tc>
                  <a:txBody>
                    <a:bodyPr/>
                    <a:lstStyle/>
                    <a:p>
                      <a:pPr algn="ctr"/>
                      <a:r>
                        <a:rPr lang="en-US" dirty="0"/>
                        <a:t>-</a:t>
                      </a:r>
                    </a:p>
                  </a:txBody>
                  <a:tcPr/>
                </a:tc>
                <a:tc>
                  <a:txBody>
                    <a:bodyPr/>
                    <a:lstStyle/>
                    <a:p>
                      <a:pPr algn="ctr"/>
                      <a:endParaRPr lang="en-US" b="1" dirty="0"/>
                    </a:p>
                  </a:txBody>
                  <a:tcPr/>
                </a:tc>
                <a:tc>
                  <a:txBody>
                    <a:bodyPr/>
                    <a:lstStyle/>
                    <a:p>
                      <a:pPr algn="ctr"/>
                      <a:endParaRPr lang="en-US" dirty="0"/>
                    </a:p>
                  </a:txBody>
                  <a:tcPr/>
                </a:tc>
                <a:extLst>
                  <a:ext uri="{0D108BD9-81ED-4DB2-BD59-A6C34878D82A}">
                    <a16:rowId xmlns:a16="http://schemas.microsoft.com/office/drawing/2014/main" val="18936032"/>
                  </a:ext>
                </a:extLst>
              </a:tr>
              <a:tr h="370840">
                <a:tc vMerge="1">
                  <a:txBody>
                    <a:bodyPr/>
                    <a:lstStyle/>
                    <a:p>
                      <a:endParaRPr lang="en-US" dirty="0"/>
                    </a:p>
                  </a:txBody>
                  <a:tcPr/>
                </a:tc>
                <a:tc>
                  <a:txBody>
                    <a:bodyPr/>
                    <a:lstStyle/>
                    <a:p>
                      <a:pPr algn="ctr"/>
                      <a:r>
                        <a:rPr lang="en-US" dirty="0"/>
                        <a:t>Men</a:t>
                      </a:r>
                    </a:p>
                  </a:txBody>
                  <a:tcPr/>
                </a:tc>
                <a:tc>
                  <a:txBody>
                    <a:bodyPr/>
                    <a:lstStyle/>
                    <a:p>
                      <a:pPr algn="ctr"/>
                      <a:r>
                        <a:rPr lang="en-US" dirty="0"/>
                        <a:t>1</a:t>
                      </a:r>
                    </a:p>
                  </a:txBody>
                  <a:tcPr/>
                </a:tc>
                <a:tc>
                  <a:txBody>
                    <a:bodyPr/>
                    <a:lstStyle/>
                    <a:p>
                      <a:pPr algn="ctr"/>
                      <a:r>
                        <a:rPr lang="en-US" b="1" dirty="0"/>
                        <a:t>5.6%</a:t>
                      </a:r>
                    </a:p>
                  </a:txBody>
                  <a:tcPr/>
                </a:tc>
                <a:tc>
                  <a:txBody>
                    <a:bodyPr/>
                    <a:lstStyle/>
                    <a:p>
                      <a:pPr algn="ctr"/>
                      <a:r>
                        <a:rPr lang="en-US" dirty="0"/>
                        <a:t>-</a:t>
                      </a:r>
                    </a:p>
                  </a:txBody>
                  <a:tcPr/>
                </a:tc>
                <a:tc>
                  <a:txBody>
                    <a:bodyPr/>
                    <a:lstStyle/>
                    <a:p>
                      <a:pPr algn="ctr"/>
                      <a:endParaRPr lang="en-US" b="1" dirty="0"/>
                    </a:p>
                  </a:txBody>
                  <a:tcPr/>
                </a:tc>
                <a:tc>
                  <a:txBody>
                    <a:bodyPr/>
                    <a:lstStyle/>
                    <a:p>
                      <a:pPr algn="ctr"/>
                      <a:endParaRPr lang="en-US" dirty="0"/>
                    </a:p>
                  </a:txBody>
                  <a:tcPr/>
                </a:tc>
                <a:extLst>
                  <a:ext uri="{0D108BD9-81ED-4DB2-BD59-A6C34878D82A}">
                    <a16:rowId xmlns:a16="http://schemas.microsoft.com/office/drawing/2014/main" val="3594889226"/>
                  </a:ext>
                </a:extLst>
              </a:tr>
              <a:tr h="370840">
                <a:tc rowSpan="2">
                  <a:txBody>
                    <a:bodyPr/>
                    <a:lstStyle/>
                    <a:p>
                      <a:pPr algn="ctr"/>
                      <a:r>
                        <a:rPr lang="en-US" b="1" dirty="0"/>
                        <a:t>White</a:t>
                      </a:r>
                    </a:p>
                  </a:txBody>
                  <a:tcPr>
                    <a:solidFill>
                      <a:schemeClr val="accent1">
                        <a:lumMod val="60000"/>
                        <a:lumOff val="40000"/>
                      </a:schemeClr>
                    </a:solidFill>
                  </a:tcPr>
                </a:tc>
                <a:tc>
                  <a:txBody>
                    <a:bodyPr/>
                    <a:lstStyle/>
                    <a:p>
                      <a:pPr algn="ctr"/>
                      <a:r>
                        <a:rPr lang="en-US" dirty="0"/>
                        <a:t>Women</a:t>
                      </a:r>
                    </a:p>
                  </a:txBody>
                  <a:tcPr/>
                </a:tc>
                <a:tc>
                  <a:txBody>
                    <a:bodyPr/>
                    <a:lstStyle/>
                    <a:p>
                      <a:pPr algn="ctr"/>
                      <a:r>
                        <a:rPr lang="en-US" dirty="0"/>
                        <a:t>2</a:t>
                      </a:r>
                    </a:p>
                  </a:txBody>
                  <a:tcPr/>
                </a:tc>
                <a:tc>
                  <a:txBody>
                    <a:bodyPr/>
                    <a:lstStyle/>
                    <a:p>
                      <a:pPr algn="ctr"/>
                      <a:r>
                        <a:rPr lang="en-US" b="1" dirty="0"/>
                        <a:t>11.1%</a:t>
                      </a:r>
                    </a:p>
                  </a:txBody>
                  <a:tcPr/>
                </a:tc>
                <a:tc>
                  <a:txBody>
                    <a:bodyPr/>
                    <a:lstStyle/>
                    <a:p>
                      <a:pPr algn="ctr"/>
                      <a:r>
                        <a:rPr lang="en-US" dirty="0"/>
                        <a:t>15</a:t>
                      </a:r>
                    </a:p>
                  </a:txBody>
                  <a:tcPr/>
                </a:tc>
                <a:tc>
                  <a:txBody>
                    <a:bodyPr/>
                    <a:lstStyle/>
                    <a:p>
                      <a:pPr algn="ctr"/>
                      <a:r>
                        <a:rPr lang="en-US" b="1" dirty="0"/>
                        <a:t>75%</a:t>
                      </a:r>
                    </a:p>
                  </a:txBody>
                  <a:tcPr>
                    <a:solidFill>
                      <a:srgbClr val="FFFF00"/>
                    </a:solidFill>
                  </a:tcPr>
                </a:tc>
                <a:tc>
                  <a:txBody>
                    <a:bodyPr/>
                    <a:lstStyle/>
                    <a:p>
                      <a:pPr algn="ctr"/>
                      <a:r>
                        <a:rPr lang="en-US" dirty="0"/>
                        <a:t>+63.9%</a:t>
                      </a:r>
                    </a:p>
                  </a:txBody>
                  <a:tcPr>
                    <a:solidFill>
                      <a:schemeClr val="accent3">
                        <a:lumMod val="40000"/>
                        <a:lumOff val="60000"/>
                      </a:schemeClr>
                    </a:solidFill>
                  </a:tcPr>
                </a:tc>
                <a:extLst>
                  <a:ext uri="{0D108BD9-81ED-4DB2-BD59-A6C34878D82A}">
                    <a16:rowId xmlns:a16="http://schemas.microsoft.com/office/drawing/2014/main" val="2679838777"/>
                  </a:ext>
                </a:extLst>
              </a:tr>
              <a:tr h="370840">
                <a:tc vMerge="1">
                  <a:txBody>
                    <a:bodyPr/>
                    <a:lstStyle/>
                    <a:p>
                      <a:endParaRPr lang="en-US" dirty="0"/>
                    </a:p>
                  </a:txBody>
                  <a:tcPr/>
                </a:tc>
                <a:tc>
                  <a:txBody>
                    <a:bodyPr/>
                    <a:lstStyle/>
                    <a:p>
                      <a:pPr algn="ctr"/>
                      <a:r>
                        <a:rPr lang="en-US" dirty="0"/>
                        <a:t>Men</a:t>
                      </a:r>
                    </a:p>
                  </a:txBody>
                  <a:tcPr/>
                </a:tc>
                <a:tc>
                  <a:txBody>
                    <a:bodyPr/>
                    <a:lstStyle/>
                    <a:p>
                      <a:pPr algn="ctr"/>
                      <a:r>
                        <a:rPr lang="en-US" dirty="0"/>
                        <a:t>1</a:t>
                      </a:r>
                    </a:p>
                  </a:txBody>
                  <a:tcPr/>
                </a:tc>
                <a:tc>
                  <a:txBody>
                    <a:bodyPr/>
                    <a:lstStyle/>
                    <a:p>
                      <a:pPr algn="ctr"/>
                      <a:r>
                        <a:rPr lang="en-US" b="1" dirty="0"/>
                        <a:t>5.6%</a:t>
                      </a:r>
                    </a:p>
                  </a:txBody>
                  <a:tcPr/>
                </a:tc>
                <a:tc>
                  <a:txBody>
                    <a:bodyPr/>
                    <a:lstStyle/>
                    <a:p>
                      <a:pPr algn="ctr"/>
                      <a:r>
                        <a:rPr lang="en-US" dirty="0"/>
                        <a:t>3</a:t>
                      </a:r>
                    </a:p>
                  </a:txBody>
                  <a:tcPr/>
                </a:tc>
                <a:tc>
                  <a:txBody>
                    <a:bodyPr/>
                    <a:lstStyle/>
                    <a:p>
                      <a:pPr algn="ctr"/>
                      <a:r>
                        <a:rPr lang="en-US" b="1" dirty="0"/>
                        <a:t>15%</a:t>
                      </a:r>
                    </a:p>
                  </a:txBody>
                  <a:tcPr/>
                </a:tc>
                <a:tc>
                  <a:txBody>
                    <a:bodyPr/>
                    <a:lstStyle/>
                    <a:p>
                      <a:pPr algn="ctr"/>
                      <a:r>
                        <a:rPr lang="en-US" dirty="0"/>
                        <a:t>+9.4%</a:t>
                      </a:r>
                    </a:p>
                  </a:txBody>
                  <a:tcPr>
                    <a:solidFill>
                      <a:schemeClr val="accent3">
                        <a:lumMod val="40000"/>
                        <a:lumOff val="60000"/>
                      </a:schemeClr>
                    </a:solidFill>
                  </a:tcPr>
                </a:tc>
                <a:extLst>
                  <a:ext uri="{0D108BD9-81ED-4DB2-BD59-A6C34878D82A}">
                    <a16:rowId xmlns:a16="http://schemas.microsoft.com/office/drawing/2014/main" val="184651196"/>
                  </a:ext>
                </a:extLst>
              </a:tr>
              <a:tr h="370840">
                <a:tc rowSpan="2">
                  <a:txBody>
                    <a:bodyPr/>
                    <a:lstStyle/>
                    <a:p>
                      <a:pPr algn="ctr"/>
                      <a:r>
                        <a:rPr lang="en-US" b="1" dirty="0"/>
                        <a:t>Asian</a:t>
                      </a:r>
                    </a:p>
                  </a:txBody>
                  <a:tcPr>
                    <a:solidFill>
                      <a:schemeClr val="accent1">
                        <a:lumMod val="60000"/>
                        <a:lumOff val="40000"/>
                      </a:schemeClr>
                    </a:solidFill>
                  </a:tcPr>
                </a:tc>
                <a:tc>
                  <a:txBody>
                    <a:bodyPr/>
                    <a:lstStyle/>
                    <a:p>
                      <a:pPr algn="ctr"/>
                      <a:r>
                        <a:rPr lang="en-US" dirty="0"/>
                        <a:t>Women</a:t>
                      </a:r>
                    </a:p>
                  </a:txBody>
                  <a:tcPr/>
                </a:tc>
                <a:tc>
                  <a:txBody>
                    <a:bodyPr/>
                    <a:lstStyle/>
                    <a:p>
                      <a:pPr algn="ctr"/>
                      <a:r>
                        <a:rPr lang="en-US" dirty="0"/>
                        <a:t>2</a:t>
                      </a:r>
                    </a:p>
                  </a:txBody>
                  <a:tcPr/>
                </a:tc>
                <a:tc>
                  <a:txBody>
                    <a:bodyPr/>
                    <a:lstStyle/>
                    <a:p>
                      <a:pPr algn="ctr"/>
                      <a:r>
                        <a:rPr lang="en-US" b="1" dirty="0"/>
                        <a:t>11.1%</a:t>
                      </a:r>
                    </a:p>
                  </a:txBody>
                  <a:tcPr/>
                </a:tc>
                <a:tc>
                  <a:txBody>
                    <a:bodyPr/>
                    <a:lstStyle/>
                    <a:p>
                      <a:pPr algn="ctr"/>
                      <a:r>
                        <a:rPr lang="en-US" dirty="0"/>
                        <a: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097119215"/>
                  </a:ext>
                </a:extLst>
              </a:tr>
              <a:tr h="370840">
                <a:tc vMerge="1">
                  <a:txBody>
                    <a:bodyPr/>
                    <a:lstStyle/>
                    <a:p>
                      <a:endParaRPr lang="en-US" dirty="0"/>
                    </a:p>
                  </a:txBody>
                  <a:tcPr/>
                </a:tc>
                <a:tc>
                  <a:txBody>
                    <a:bodyPr/>
                    <a:lstStyle/>
                    <a:p>
                      <a:pPr algn="ctr"/>
                      <a:r>
                        <a:rPr lang="en-US" dirty="0"/>
                        <a:t>Men</a:t>
                      </a:r>
                    </a:p>
                  </a:txBody>
                  <a:tcPr/>
                </a:tc>
                <a:tc>
                  <a:txBody>
                    <a:bodyPr/>
                    <a:lstStyle/>
                    <a:p>
                      <a:pPr algn="ctr"/>
                      <a:r>
                        <a:rPr lang="en-US" dirty="0"/>
                        <a:t>2</a:t>
                      </a:r>
                    </a:p>
                  </a:txBody>
                  <a:tcPr/>
                </a:tc>
                <a:tc>
                  <a:txBody>
                    <a:bodyPr/>
                    <a:lstStyle/>
                    <a:p>
                      <a:pPr algn="ctr"/>
                      <a:r>
                        <a:rPr lang="en-US" b="1" dirty="0"/>
                        <a:t>11.1%</a:t>
                      </a:r>
                    </a:p>
                  </a:txBody>
                  <a:tcPr/>
                </a:tc>
                <a:tc>
                  <a:txBody>
                    <a:bodyPr/>
                    <a:lstStyle/>
                    <a:p>
                      <a:pPr algn="ctr"/>
                      <a:r>
                        <a:rPr lang="en-US" dirty="0"/>
                        <a:t>-</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239950150"/>
                  </a:ext>
                </a:extLst>
              </a:tr>
              <a:tr h="370840">
                <a:tc>
                  <a:txBody>
                    <a:bodyPr/>
                    <a:lstStyle/>
                    <a:p>
                      <a:pPr algn="ctr"/>
                      <a:r>
                        <a:rPr lang="en-US" b="1" dirty="0"/>
                        <a:t>TOTAL</a:t>
                      </a:r>
                    </a:p>
                  </a:txBody>
                  <a:tcPr/>
                </a:tc>
                <a:tc>
                  <a:txBody>
                    <a:bodyPr/>
                    <a:lstStyle/>
                    <a:p>
                      <a:pPr algn="ctr"/>
                      <a:endParaRPr lang="en-US" b="1" dirty="0"/>
                    </a:p>
                  </a:txBody>
                  <a:tcPr/>
                </a:tc>
                <a:tc>
                  <a:txBody>
                    <a:bodyPr/>
                    <a:lstStyle/>
                    <a:p>
                      <a:pPr algn="ctr"/>
                      <a:r>
                        <a:rPr lang="en-US" b="1" dirty="0"/>
                        <a:t>18</a:t>
                      </a:r>
                    </a:p>
                  </a:txBody>
                  <a:tcPr/>
                </a:tc>
                <a:tc>
                  <a:txBody>
                    <a:bodyPr/>
                    <a:lstStyle/>
                    <a:p>
                      <a:pPr algn="ctr"/>
                      <a:endParaRPr lang="en-US" b="1" dirty="0"/>
                    </a:p>
                  </a:txBody>
                  <a:tcPr/>
                </a:tc>
                <a:tc>
                  <a:txBody>
                    <a:bodyPr/>
                    <a:lstStyle/>
                    <a:p>
                      <a:pPr algn="ctr"/>
                      <a:r>
                        <a:rPr lang="en-US" b="1" dirty="0"/>
                        <a:t>20</a:t>
                      </a:r>
                    </a:p>
                  </a:txBody>
                  <a:tcPr/>
                </a:tc>
                <a:tc>
                  <a:txBody>
                    <a:bodyPr/>
                    <a:lstStyle/>
                    <a:p>
                      <a:pPr algn="ctr"/>
                      <a:endParaRPr lang="en-US" b="1" dirty="0"/>
                    </a:p>
                  </a:txBody>
                  <a:tcPr/>
                </a:tc>
                <a:tc>
                  <a:txBody>
                    <a:bodyPr/>
                    <a:lstStyle/>
                    <a:p>
                      <a:pPr algn="ctr"/>
                      <a:endParaRPr lang="en-US" b="1" dirty="0"/>
                    </a:p>
                  </a:txBody>
                  <a:tcPr/>
                </a:tc>
                <a:extLst>
                  <a:ext uri="{0D108BD9-81ED-4DB2-BD59-A6C34878D82A}">
                    <a16:rowId xmlns:a16="http://schemas.microsoft.com/office/drawing/2014/main" val="3703103879"/>
                  </a:ext>
                </a:extLst>
              </a:tr>
            </a:tbl>
          </a:graphicData>
        </a:graphic>
      </p:graphicFrame>
      <p:sp>
        <p:nvSpPr>
          <p:cNvPr id="4" name="TextBox 3">
            <a:extLst>
              <a:ext uri="{FF2B5EF4-FFF2-40B4-BE49-F238E27FC236}">
                <a16:creationId xmlns:a16="http://schemas.microsoft.com/office/drawing/2014/main" id="{4B3D07C7-467D-5749-A14F-E5E081867FB0}"/>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sp>
        <p:nvSpPr>
          <p:cNvPr id="5" name="TextBox 4">
            <a:extLst>
              <a:ext uri="{FF2B5EF4-FFF2-40B4-BE49-F238E27FC236}">
                <a16:creationId xmlns:a16="http://schemas.microsoft.com/office/drawing/2014/main" id="{F5C98B22-C37B-034C-93AC-FC61FE905BF4}"/>
              </a:ext>
            </a:extLst>
          </p:cNvPr>
          <p:cNvSpPr txBox="1"/>
          <p:nvPr/>
        </p:nvSpPr>
        <p:spPr>
          <a:xfrm>
            <a:off x="1131376" y="1512408"/>
            <a:ext cx="6881247"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latin typeface="Arial" panose="020B0604020202020204" pitchFamily="34" charset="0"/>
                <a:cs typeface="Arial" panose="020B0604020202020204" pitchFamily="34" charset="0"/>
              </a:rPr>
              <a:t>1 Instructor</a:t>
            </a:r>
            <a:r>
              <a:rPr lang="en-US" sz="2000" dirty="0">
                <a:latin typeface="Arial" panose="020B0604020202020204" pitchFamily="34" charset="0"/>
                <a:cs typeface="Arial" panose="020B0604020202020204" pitchFamily="34" charset="0"/>
              </a:rPr>
              <a:t>: White female</a:t>
            </a:r>
          </a:p>
          <a:p>
            <a:pPr algn="ct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18 Students</a:t>
            </a:r>
            <a:r>
              <a:rPr lang="en-US" sz="2000" dirty="0">
                <a:latin typeface="Arial" panose="020B0604020202020204" pitchFamily="34" charset="0"/>
                <a:cs typeface="Arial" panose="020B0604020202020204" pitchFamily="34" charset="0"/>
              </a:rPr>
              <a:t>: 9 Latinx, 4 Asian American, 3 White, 2 Black</a:t>
            </a:r>
          </a:p>
        </p:txBody>
      </p:sp>
    </p:spTree>
    <p:extLst>
      <p:ext uri="{BB962C8B-B14F-4D97-AF65-F5344CB8AC3E}">
        <p14:creationId xmlns:p14="http://schemas.microsoft.com/office/powerpoint/2010/main" val="365388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4425BC-BEB1-53CC-D4A8-4FDDCE363725}"/>
              </a:ext>
            </a:extLst>
          </p:cNvPr>
          <p:cNvSpPr>
            <a:spLocks noGrp="1"/>
          </p:cNvSpPr>
          <p:nvPr>
            <p:ph type="title"/>
          </p:nvPr>
        </p:nvSpPr>
        <p:spPr/>
        <p:txBody>
          <a:bodyPr/>
          <a:lstStyle/>
          <a:p>
            <a:r>
              <a:rPr lang="en-US" dirty="0">
                <a:solidFill>
                  <a:srgbClr val="FF0000"/>
                </a:solidFill>
              </a:rPr>
              <a:t>Step 3</a:t>
            </a:r>
            <a:r>
              <a:rPr lang="en-US" dirty="0"/>
              <a:t>: Self-Reflection</a:t>
            </a:r>
          </a:p>
        </p:txBody>
      </p:sp>
      <p:sp>
        <p:nvSpPr>
          <p:cNvPr id="5" name="Content Placeholder 4">
            <a:extLst>
              <a:ext uri="{FF2B5EF4-FFF2-40B4-BE49-F238E27FC236}">
                <a16:creationId xmlns:a16="http://schemas.microsoft.com/office/drawing/2014/main" id="{21EF40BB-C17D-2F64-6673-F04C59F4E4DA}"/>
              </a:ext>
            </a:extLst>
          </p:cNvPr>
          <p:cNvSpPr>
            <a:spLocks noGrp="1"/>
          </p:cNvSpPr>
          <p:nvPr>
            <p:ph idx="13"/>
          </p:nvPr>
        </p:nvSpPr>
        <p:spPr/>
        <p:txBody>
          <a:bodyPr/>
          <a:lstStyle/>
          <a:p>
            <a:r>
              <a:rPr lang="en-US" dirty="0"/>
              <a:t>If there are patterns in the data, were you aware of them? Are they problematic?</a:t>
            </a:r>
          </a:p>
          <a:p>
            <a:r>
              <a:rPr lang="en-US" dirty="0"/>
              <a:t>Identify and label instances where you did and did not exhibit equity-minded practice.</a:t>
            </a:r>
          </a:p>
          <a:p>
            <a:r>
              <a:rPr lang="en-US" dirty="0"/>
              <a:t>What did this activity make you realize about the way you communicate with students in your classroom?</a:t>
            </a:r>
          </a:p>
        </p:txBody>
      </p:sp>
    </p:spTree>
    <p:extLst>
      <p:ext uri="{BB962C8B-B14F-4D97-AF65-F5344CB8AC3E}">
        <p14:creationId xmlns:p14="http://schemas.microsoft.com/office/powerpoint/2010/main" val="107157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B9A8-1390-D044-8701-9709417FDC85}"/>
              </a:ext>
            </a:extLst>
          </p:cNvPr>
          <p:cNvSpPr>
            <a:spLocks noGrp="1"/>
          </p:cNvSpPr>
          <p:nvPr>
            <p:ph type="title"/>
          </p:nvPr>
        </p:nvSpPr>
        <p:spPr/>
        <p:txBody>
          <a:bodyPr/>
          <a:lstStyle/>
          <a:p>
            <a:r>
              <a:rPr lang="en-US" dirty="0">
                <a:solidFill>
                  <a:srgbClr val="FF0000"/>
                </a:solidFill>
              </a:rPr>
              <a:t>Step 4</a:t>
            </a:r>
            <a:r>
              <a:rPr lang="en-US" dirty="0"/>
              <a:t>: Develop Changes</a:t>
            </a:r>
          </a:p>
        </p:txBody>
      </p:sp>
      <p:sp>
        <p:nvSpPr>
          <p:cNvPr id="3" name="Content Placeholder 2">
            <a:extLst>
              <a:ext uri="{FF2B5EF4-FFF2-40B4-BE49-F238E27FC236}">
                <a16:creationId xmlns:a16="http://schemas.microsoft.com/office/drawing/2014/main" id="{DDE6E22E-D339-8F4A-BE44-98162E7F1B99}"/>
              </a:ext>
            </a:extLst>
          </p:cNvPr>
          <p:cNvSpPr>
            <a:spLocks noGrp="1"/>
          </p:cNvSpPr>
          <p:nvPr>
            <p:ph idx="13"/>
          </p:nvPr>
        </p:nvSpPr>
        <p:spPr>
          <a:xfrm>
            <a:off x="542502" y="1600200"/>
            <a:ext cx="8229600" cy="4525963"/>
          </a:xfrm>
        </p:spPr>
        <p:txBody>
          <a:bodyPr>
            <a:normAutofit/>
          </a:bodyPr>
          <a:lstStyle/>
          <a:p>
            <a:r>
              <a:rPr lang="en-US" dirty="0"/>
              <a:t>What are some ideas to make engagement with students more equitable? </a:t>
            </a:r>
          </a:p>
          <a:p>
            <a:r>
              <a:rPr lang="en-US" dirty="0"/>
              <a:t>What resources do we offer at Suffolk to help you, or help students?</a:t>
            </a:r>
          </a:p>
          <a:p>
            <a:pPr marL="0" indent="0">
              <a:buNone/>
            </a:pPr>
            <a:endParaRPr lang="en-US" dirty="0"/>
          </a:p>
        </p:txBody>
      </p:sp>
    </p:spTree>
    <p:extLst>
      <p:ext uri="{BB962C8B-B14F-4D97-AF65-F5344CB8AC3E}">
        <p14:creationId xmlns:p14="http://schemas.microsoft.com/office/powerpoint/2010/main" val="215483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t>Engagement Tool</a:t>
            </a:r>
          </a:p>
        </p:txBody>
      </p:sp>
      <p:sp>
        <p:nvSpPr>
          <p:cNvPr id="3" name="Content Placeholder 2">
            <a:extLst>
              <a:ext uri="{FF2B5EF4-FFF2-40B4-BE49-F238E27FC236}">
                <a16:creationId xmlns:a16="http://schemas.microsoft.com/office/drawing/2014/main" id="{1E148B6D-AE91-014F-A701-09F8E52C9987}"/>
              </a:ext>
            </a:extLst>
          </p:cNvPr>
          <p:cNvSpPr>
            <a:spLocks noGrp="1"/>
          </p:cNvSpPr>
          <p:nvPr>
            <p:ph idx="13"/>
          </p:nvPr>
        </p:nvSpPr>
        <p:spPr/>
        <p:txBody>
          <a:bodyPr>
            <a:normAutofit/>
          </a:bodyPr>
          <a:lstStyle/>
          <a:p>
            <a:r>
              <a:rPr lang="en-US" dirty="0"/>
              <a:t>Alternative Activities</a:t>
            </a:r>
          </a:p>
          <a:p>
            <a:pPr lvl="1"/>
            <a:r>
              <a:rPr lang="en-US" dirty="0"/>
              <a:t>Peer observation </a:t>
            </a:r>
          </a:p>
          <a:p>
            <a:pPr lvl="1"/>
            <a:r>
              <a:rPr lang="en-US" dirty="0"/>
              <a:t>Graduate Assistant observation</a:t>
            </a:r>
          </a:p>
          <a:p>
            <a:pPr lvl="1"/>
            <a:r>
              <a:rPr lang="en-US" dirty="0"/>
              <a:t>Zoom recording observation</a:t>
            </a:r>
          </a:p>
          <a:p>
            <a:pPr lvl="1"/>
            <a:endParaRPr lang="en-US" dirty="0"/>
          </a:p>
          <a:p>
            <a:r>
              <a:rPr lang="en-US" dirty="0"/>
              <a:t>Alternatives include the same steps:</a:t>
            </a:r>
          </a:p>
          <a:p>
            <a:pPr lvl="1"/>
            <a:r>
              <a:rPr lang="en-US" dirty="0"/>
              <a:t>Step 1: Observe and Count</a:t>
            </a:r>
          </a:p>
          <a:p>
            <a:pPr lvl="1"/>
            <a:r>
              <a:rPr lang="en-US" dirty="0"/>
              <a:t>Step 2: Analyze the Numbers</a:t>
            </a:r>
          </a:p>
        </p:txBody>
      </p:sp>
      <p:sp>
        <p:nvSpPr>
          <p:cNvPr id="4" name="TextBox 3">
            <a:extLst>
              <a:ext uri="{FF2B5EF4-FFF2-40B4-BE49-F238E27FC236}">
                <a16:creationId xmlns:a16="http://schemas.microsoft.com/office/drawing/2014/main" id="{4B3D07C7-467D-5749-A14F-E5E081867FB0}"/>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spTree>
    <p:extLst>
      <p:ext uri="{BB962C8B-B14F-4D97-AF65-F5344CB8AC3E}">
        <p14:creationId xmlns:p14="http://schemas.microsoft.com/office/powerpoint/2010/main" val="2928210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t>Building Equity-Mindedness</a:t>
            </a:r>
          </a:p>
        </p:txBody>
      </p:sp>
      <p:sp>
        <p:nvSpPr>
          <p:cNvPr id="3" name="Content Placeholder 2">
            <a:extLst>
              <a:ext uri="{FF2B5EF4-FFF2-40B4-BE49-F238E27FC236}">
                <a16:creationId xmlns:a16="http://schemas.microsoft.com/office/drawing/2014/main" id="{1E148B6D-AE91-014F-A701-09F8E52C9987}"/>
              </a:ext>
            </a:extLst>
          </p:cNvPr>
          <p:cNvSpPr>
            <a:spLocks noGrp="1"/>
          </p:cNvSpPr>
          <p:nvPr>
            <p:ph idx="13"/>
          </p:nvPr>
        </p:nvSpPr>
        <p:spPr/>
        <p:txBody>
          <a:bodyPr>
            <a:normAutofit fontScale="92500" lnSpcReduction="10000"/>
          </a:bodyPr>
          <a:lstStyle/>
          <a:p>
            <a:pPr marL="0" indent="0">
              <a:buNone/>
            </a:pPr>
            <a:r>
              <a:rPr lang="en-US" dirty="0"/>
              <a:t>Embed equity-mindedness in practices and mindsets by: </a:t>
            </a:r>
          </a:p>
          <a:p>
            <a:r>
              <a:rPr lang="en-US" dirty="0"/>
              <a:t>Evidence-based (</a:t>
            </a:r>
            <a:r>
              <a:rPr lang="en-US" dirty="0">
                <a:solidFill>
                  <a:srgbClr val="C00000"/>
                </a:solidFill>
              </a:rPr>
              <a:t>disaggregated data</a:t>
            </a:r>
            <a:r>
              <a:rPr lang="en-US" dirty="0"/>
              <a:t>)</a:t>
            </a:r>
          </a:p>
          <a:p>
            <a:r>
              <a:rPr lang="en-US" dirty="0"/>
              <a:t>Race-conscious (</a:t>
            </a:r>
            <a:r>
              <a:rPr lang="en-US" dirty="0">
                <a:solidFill>
                  <a:srgbClr val="C00000"/>
                </a:solidFill>
              </a:rPr>
              <a:t>bring awareness</a:t>
            </a:r>
            <a:r>
              <a:rPr lang="en-US" dirty="0"/>
              <a:t>)</a:t>
            </a:r>
          </a:p>
          <a:p>
            <a:r>
              <a:rPr lang="en-US" dirty="0"/>
              <a:t>Institutionally focused (</a:t>
            </a:r>
            <a:r>
              <a:rPr lang="en-US" dirty="0">
                <a:solidFill>
                  <a:srgbClr val="C00000"/>
                </a:solidFill>
              </a:rPr>
              <a:t>equity-minded strategies for improving practice</a:t>
            </a:r>
            <a:r>
              <a:rPr lang="en-US" dirty="0"/>
              <a:t>)</a:t>
            </a:r>
          </a:p>
          <a:p>
            <a:r>
              <a:rPr lang="en-US" dirty="0"/>
              <a:t>Systemically aware (</a:t>
            </a:r>
            <a:r>
              <a:rPr lang="en-US" dirty="0">
                <a:solidFill>
                  <a:srgbClr val="C00000"/>
                </a:solidFill>
              </a:rPr>
              <a:t>monitor disproportional impact</a:t>
            </a:r>
            <a:r>
              <a:rPr lang="en-US" dirty="0"/>
              <a:t>)</a:t>
            </a:r>
          </a:p>
          <a:p>
            <a:r>
              <a:rPr lang="en-US" dirty="0"/>
              <a:t>Equity-advancing (</a:t>
            </a:r>
            <a:r>
              <a:rPr lang="en-US" dirty="0">
                <a:solidFill>
                  <a:srgbClr val="C00000"/>
                </a:solidFill>
              </a:rPr>
              <a:t>set goals, communicate</a:t>
            </a:r>
            <a:r>
              <a:rPr lang="en-US" dirty="0"/>
              <a:t>)</a:t>
            </a:r>
          </a:p>
        </p:txBody>
      </p:sp>
      <p:sp>
        <p:nvSpPr>
          <p:cNvPr id="4" name="TextBox 3">
            <a:extLst>
              <a:ext uri="{FF2B5EF4-FFF2-40B4-BE49-F238E27FC236}">
                <a16:creationId xmlns:a16="http://schemas.microsoft.com/office/drawing/2014/main" id="{4B3D07C7-467D-5749-A14F-E5E081867FB0}"/>
              </a:ext>
            </a:extLst>
          </p:cNvPr>
          <p:cNvSpPr txBox="1"/>
          <p:nvPr/>
        </p:nvSpPr>
        <p:spPr>
          <a:xfrm>
            <a:off x="646776"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Center for Urban Education (2020)</a:t>
            </a:r>
          </a:p>
        </p:txBody>
      </p:sp>
    </p:spTree>
    <p:extLst>
      <p:ext uri="{BB962C8B-B14F-4D97-AF65-F5344CB8AC3E}">
        <p14:creationId xmlns:p14="http://schemas.microsoft.com/office/powerpoint/2010/main" val="1093263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08542B-FF35-0241-AD42-14802218902F}"/>
              </a:ext>
            </a:extLst>
          </p:cNvPr>
          <p:cNvSpPr>
            <a:spLocks noGrp="1"/>
          </p:cNvSpPr>
          <p:nvPr>
            <p:ph type="title"/>
          </p:nvPr>
        </p:nvSpPr>
        <p:spPr/>
        <p:txBody>
          <a:bodyPr/>
          <a:lstStyle/>
          <a:p>
            <a:r>
              <a:rPr lang="en-US" dirty="0"/>
              <a:t>Summer Workshop</a:t>
            </a:r>
          </a:p>
        </p:txBody>
      </p:sp>
      <p:sp>
        <p:nvSpPr>
          <p:cNvPr id="6" name="Content Placeholder 5">
            <a:extLst>
              <a:ext uri="{FF2B5EF4-FFF2-40B4-BE49-F238E27FC236}">
                <a16:creationId xmlns:a16="http://schemas.microsoft.com/office/drawing/2014/main" id="{5041DDA4-090A-DD4C-B73D-CF58C0CAD5B9}"/>
              </a:ext>
            </a:extLst>
          </p:cNvPr>
          <p:cNvSpPr>
            <a:spLocks noGrp="1"/>
          </p:cNvSpPr>
          <p:nvPr>
            <p:ph idx="13"/>
          </p:nvPr>
        </p:nvSpPr>
        <p:spPr>
          <a:xfrm>
            <a:off x="2348827" y="2973863"/>
            <a:ext cx="6525126" cy="3181795"/>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solidFill>
                  <a:srgbClr val="0070C0"/>
                </a:solidFill>
                <a:latin typeface="Arial" panose="020B0604020202020204" pitchFamily="34" charset="0"/>
                <a:cs typeface="Arial" panose="020B0604020202020204" pitchFamily="34" charset="0"/>
              </a:rPr>
              <a:t>Who succeeds and who stumbles in your classes?</a:t>
            </a:r>
          </a:p>
          <a:p>
            <a:pPr marL="0" indent="0" algn="ctr">
              <a:buNone/>
            </a:pPr>
            <a:r>
              <a:rPr lang="en-US" dirty="0">
                <a:solidFill>
                  <a:schemeClr val="tx1"/>
                </a:solidFill>
                <a:latin typeface="Arial" panose="020B0604020202020204" pitchFamily="34" charset="0"/>
                <a:cs typeface="Arial" panose="020B0604020202020204" pitchFamily="34" charset="0"/>
              </a:rPr>
              <a:t>----------</a:t>
            </a:r>
          </a:p>
          <a:p>
            <a:pPr marL="0" indent="0" algn="ctr">
              <a:buNone/>
            </a:pPr>
            <a:r>
              <a:rPr lang="en-US" dirty="0">
                <a:latin typeface="Arial" panose="020B0604020202020204" pitchFamily="34" charset="0"/>
                <a:cs typeface="Arial" panose="020B0604020202020204" pitchFamily="34" charset="0"/>
              </a:rPr>
              <a:t>Using materials developed for the Racial Equity and Justice Institute, we examine past success rates through a race/ethnicity frame. </a:t>
            </a:r>
          </a:p>
          <a:p>
            <a:pPr marL="0" indent="0" algn="ctr">
              <a:buNone/>
            </a:pPr>
            <a:r>
              <a:rPr lang="en-US" dirty="0">
                <a:latin typeface="Arial" panose="020B0604020202020204" pitchFamily="34" charset="0"/>
                <a:cs typeface="Arial" panose="020B0604020202020204" pitchFamily="34" charset="0"/>
              </a:rPr>
              <a:t>-----------</a:t>
            </a:r>
          </a:p>
          <a:p>
            <a:pPr marL="0" indent="0" algn="ctr">
              <a:buNone/>
            </a:pPr>
            <a:r>
              <a:rPr lang="en-US" dirty="0">
                <a:solidFill>
                  <a:srgbClr val="7030A0"/>
                </a:solidFill>
                <a:latin typeface="Arial" panose="020B0604020202020204" pitchFamily="34" charset="0"/>
                <a:cs typeface="Arial" panose="020B0604020202020204" pitchFamily="34" charset="0"/>
              </a:rPr>
              <a:t>Bring along an individual or group assignment or project to examine in our discussion! Let us know if you would like a report of GPA for past semesters.</a:t>
            </a:r>
          </a:p>
          <a:p>
            <a:endParaRPr lang="en-US" dirty="0"/>
          </a:p>
        </p:txBody>
      </p:sp>
      <p:sp>
        <p:nvSpPr>
          <p:cNvPr id="2" name="TextBox 1">
            <a:extLst>
              <a:ext uri="{FF2B5EF4-FFF2-40B4-BE49-F238E27FC236}">
                <a16:creationId xmlns:a16="http://schemas.microsoft.com/office/drawing/2014/main" id="{7D1BCEB3-5370-2ACF-79C5-F1ECBE0155CE}"/>
              </a:ext>
            </a:extLst>
          </p:cNvPr>
          <p:cNvSpPr txBox="1"/>
          <p:nvPr/>
        </p:nvSpPr>
        <p:spPr>
          <a:xfrm>
            <a:off x="969264" y="1633728"/>
            <a:ext cx="3602736"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dirty="0">
                <a:solidFill>
                  <a:srgbClr val="C00000"/>
                </a:solidFill>
                <a:latin typeface="Arial" panose="020B0604020202020204" pitchFamily="34" charset="0"/>
                <a:cs typeface="Arial" panose="020B0604020202020204" pitchFamily="34" charset="0"/>
              </a:rPr>
              <a:t>Wednesday July 20</a:t>
            </a:r>
            <a:r>
              <a:rPr lang="en-US" sz="2200" baseline="30000" dirty="0">
                <a:solidFill>
                  <a:srgbClr val="C00000"/>
                </a:solidFill>
                <a:latin typeface="Arial" panose="020B0604020202020204" pitchFamily="34" charset="0"/>
                <a:cs typeface="Arial" panose="020B0604020202020204" pitchFamily="34" charset="0"/>
              </a:rPr>
              <a:t>th</a:t>
            </a:r>
            <a:r>
              <a:rPr lang="en-US" sz="2200" dirty="0">
                <a:solidFill>
                  <a:srgbClr val="C00000"/>
                </a:solidFill>
                <a:latin typeface="Arial" panose="020B0604020202020204" pitchFamily="34" charset="0"/>
                <a:cs typeface="Arial" panose="020B0604020202020204" pitchFamily="34" charset="0"/>
              </a:rPr>
              <a:t>, 2022</a:t>
            </a:r>
          </a:p>
          <a:p>
            <a:pPr algn="ctr"/>
            <a:r>
              <a:rPr lang="en-US" sz="2200" dirty="0">
                <a:latin typeface="Arial" panose="020B0604020202020204" pitchFamily="34" charset="0"/>
                <a:cs typeface="Arial" panose="020B0604020202020204" pitchFamily="34" charset="0"/>
              </a:rPr>
              <a:t>1:00 – 3:00 pm </a:t>
            </a:r>
          </a:p>
          <a:p>
            <a:pPr algn="ctr"/>
            <a:r>
              <a:rPr lang="en-US" sz="2200" dirty="0">
                <a:latin typeface="Arial" panose="020B0604020202020204" pitchFamily="34" charset="0"/>
                <a:cs typeface="Arial" panose="020B0604020202020204" pitchFamily="34" charset="0"/>
              </a:rPr>
              <a:t>On ZOOM</a:t>
            </a:r>
          </a:p>
        </p:txBody>
      </p:sp>
      <p:sp>
        <p:nvSpPr>
          <p:cNvPr id="7" name="TextBox 6">
            <a:extLst>
              <a:ext uri="{FF2B5EF4-FFF2-40B4-BE49-F238E27FC236}">
                <a16:creationId xmlns:a16="http://schemas.microsoft.com/office/drawing/2014/main" id="{55ECE6D4-92E4-5EBF-8EB6-6E3153BA1262}"/>
              </a:ext>
            </a:extLst>
          </p:cNvPr>
          <p:cNvSpPr txBox="1"/>
          <p:nvPr/>
        </p:nvSpPr>
        <p:spPr>
          <a:xfrm>
            <a:off x="4851774" y="1633728"/>
            <a:ext cx="3602736"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dirty="0">
                <a:solidFill>
                  <a:srgbClr val="C00000"/>
                </a:solidFill>
                <a:latin typeface="Arial" panose="020B0604020202020204" pitchFamily="34" charset="0"/>
                <a:cs typeface="Arial" panose="020B0604020202020204" pitchFamily="34" charset="0"/>
              </a:rPr>
              <a:t>Tuesday August 16</a:t>
            </a:r>
            <a:r>
              <a:rPr lang="en-US" sz="2200" baseline="30000" dirty="0">
                <a:solidFill>
                  <a:srgbClr val="C00000"/>
                </a:solidFill>
                <a:latin typeface="Arial" panose="020B0604020202020204" pitchFamily="34" charset="0"/>
                <a:cs typeface="Arial" panose="020B0604020202020204" pitchFamily="34" charset="0"/>
              </a:rPr>
              <a:t>th</a:t>
            </a:r>
            <a:r>
              <a:rPr lang="en-US" sz="2200" dirty="0">
                <a:solidFill>
                  <a:srgbClr val="C00000"/>
                </a:solidFill>
                <a:latin typeface="Arial" panose="020B0604020202020204" pitchFamily="34" charset="0"/>
                <a:cs typeface="Arial" panose="020B0604020202020204" pitchFamily="34" charset="0"/>
              </a:rPr>
              <a:t>, 2022</a:t>
            </a:r>
          </a:p>
          <a:p>
            <a:pPr algn="ctr"/>
            <a:r>
              <a:rPr lang="en-US" sz="2200" dirty="0">
                <a:latin typeface="Arial" panose="020B0604020202020204" pitchFamily="34" charset="0"/>
                <a:cs typeface="Arial" panose="020B0604020202020204" pitchFamily="34" charset="0"/>
              </a:rPr>
              <a:t>10:00 – 12:30 pm </a:t>
            </a:r>
          </a:p>
          <a:p>
            <a:pPr algn="ctr"/>
            <a:r>
              <a:rPr lang="en-US" sz="2200" dirty="0">
                <a:latin typeface="Arial" panose="020B0604020202020204" pitchFamily="34" charset="0"/>
                <a:cs typeface="Arial" panose="020B0604020202020204" pitchFamily="34" charset="0"/>
              </a:rPr>
              <a:t>Poetry Room w/ Lunch</a:t>
            </a:r>
          </a:p>
        </p:txBody>
      </p:sp>
      <p:pic>
        <p:nvPicPr>
          <p:cNvPr id="8" name="Picture 7" descr="Qr code&#10;&#10;Description automatically generated">
            <a:extLst>
              <a:ext uri="{FF2B5EF4-FFF2-40B4-BE49-F238E27FC236}">
                <a16:creationId xmlns:a16="http://schemas.microsoft.com/office/drawing/2014/main" id="{5E57739D-05C7-22AC-821E-534DAF785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47" y="3429000"/>
            <a:ext cx="1851361" cy="1851361"/>
          </a:xfrm>
          <a:prstGeom prst="rect">
            <a:avLst/>
          </a:prstGeom>
        </p:spPr>
      </p:pic>
    </p:spTree>
    <p:extLst>
      <p:ext uri="{BB962C8B-B14F-4D97-AF65-F5344CB8AC3E}">
        <p14:creationId xmlns:p14="http://schemas.microsoft.com/office/powerpoint/2010/main" val="2540771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234E17A1-39DF-8FF7-9C6A-33D6125F7528}"/>
              </a:ext>
            </a:extLst>
          </p:cNvPr>
          <p:cNvSpPr>
            <a:spLocks noGrp="1"/>
          </p:cNvSpPr>
          <p:nvPr>
            <p:ph sz="half" idx="1"/>
          </p:nvPr>
        </p:nvSpPr>
        <p:spPr>
          <a:xfrm>
            <a:off x="210784" y="1512408"/>
            <a:ext cx="5400425" cy="4525963"/>
          </a:xfrm>
        </p:spPr>
        <p:style>
          <a:lnRef idx="2">
            <a:schemeClr val="dk1"/>
          </a:lnRef>
          <a:fillRef idx="1">
            <a:schemeClr val="lt1"/>
          </a:fillRef>
          <a:effectRef idx="0">
            <a:schemeClr val="dk1"/>
          </a:effectRef>
          <a:fontRef idx="minor">
            <a:schemeClr val="dk1"/>
          </a:fontRef>
        </p:style>
        <p:txBody>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Take the </a:t>
            </a:r>
            <a:r>
              <a:rPr lang="en-US" dirty="0">
                <a:solidFill>
                  <a:srgbClr val="FF0000"/>
                </a:solidFill>
                <a:latin typeface="Arial" panose="020B0604020202020204" pitchFamily="34" charset="0"/>
                <a:cs typeface="Arial" panose="020B0604020202020204" pitchFamily="34" charset="0"/>
              </a:rPr>
              <a:t>Spring 2022 Diversity Curriculum Survey </a:t>
            </a:r>
            <a:r>
              <a:rPr lang="en-US" dirty="0">
                <a:latin typeface="Arial" panose="020B0604020202020204" pitchFamily="34" charset="0"/>
                <a:cs typeface="Arial" panose="020B0604020202020204" pitchFamily="34" charset="0"/>
              </a:rPr>
              <a:t>to let us know more about your curriculum and course content: </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https://</a:t>
            </a:r>
            <a:r>
              <a:rPr lang="en-US" b="1" dirty="0" err="1">
                <a:latin typeface="Arial" panose="020B0604020202020204" pitchFamily="34" charset="0"/>
                <a:cs typeface="Arial" panose="020B0604020202020204" pitchFamily="34" charset="0"/>
              </a:rPr>
              <a:t>tinyurl.com</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SuffolkDEI</a:t>
            </a:r>
            <a:endParaRPr lang="en-US" b="1" dirty="0">
              <a:latin typeface="Arial" panose="020B0604020202020204" pitchFamily="34" charset="0"/>
              <a:cs typeface="Arial" panose="020B0604020202020204" pitchFamily="34" charset="0"/>
            </a:endParaRPr>
          </a:p>
        </p:txBody>
      </p:sp>
      <p:pic>
        <p:nvPicPr>
          <p:cNvPr id="6" name="Content Placeholder 5" descr="Qr code&#10;&#10;Description automatically generated">
            <a:extLst>
              <a:ext uri="{FF2B5EF4-FFF2-40B4-BE49-F238E27FC236}">
                <a16:creationId xmlns:a16="http://schemas.microsoft.com/office/drawing/2014/main" id="{BDDA6FD2-2516-26B7-4F9D-32B19CF5AEE7}"/>
              </a:ext>
            </a:extLst>
          </p:cNvPr>
          <p:cNvPicPr>
            <a:picLocks noGrp="1" noChangeAspect="1"/>
          </p:cNvPicPr>
          <p:nvPr>
            <p:ph sz="half" idx="2"/>
          </p:nvPr>
        </p:nvPicPr>
        <p:blipFill>
          <a:blip r:embed="rId3"/>
          <a:stretch>
            <a:fillRect/>
          </a:stretch>
        </p:blipFill>
        <p:spPr>
          <a:xfrm>
            <a:off x="5856021" y="2813144"/>
            <a:ext cx="3075591" cy="3075591"/>
          </a:xfrm>
          <a:noFill/>
        </p:spPr>
      </p:pic>
      <p:sp>
        <p:nvSpPr>
          <p:cNvPr id="4" name="Title 3">
            <a:extLst>
              <a:ext uri="{FF2B5EF4-FFF2-40B4-BE49-F238E27FC236}">
                <a16:creationId xmlns:a16="http://schemas.microsoft.com/office/drawing/2014/main" id="{67A6BF9D-8C51-A729-8A5D-7E9BD289A330}"/>
              </a:ext>
            </a:extLst>
          </p:cNvPr>
          <p:cNvSpPr>
            <a:spLocks noGrp="1"/>
          </p:cNvSpPr>
          <p:nvPr>
            <p:ph type="title"/>
          </p:nvPr>
        </p:nvSpPr>
        <p:spPr>
          <a:xfrm>
            <a:off x="457200" y="369408"/>
            <a:ext cx="8229600" cy="1143000"/>
          </a:xfrm>
        </p:spPr>
        <p:txBody>
          <a:bodyPr anchor="ctr">
            <a:normAutofit/>
          </a:bodyPr>
          <a:lstStyle/>
          <a:p>
            <a:r>
              <a:rPr lang="en-US" dirty="0"/>
              <a:t>Suffolk DEI Curriculum Survey</a:t>
            </a:r>
          </a:p>
        </p:txBody>
      </p:sp>
      <p:sp>
        <p:nvSpPr>
          <p:cNvPr id="7" name="TextBox 6">
            <a:extLst>
              <a:ext uri="{FF2B5EF4-FFF2-40B4-BE49-F238E27FC236}">
                <a16:creationId xmlns:a16="http://schemas.microsoft.com/office/drawing/2014/main" id="{167A4EAD-4298-916D-5726-13668CE3DBFF}"/>
              </a:ext>
            </a:extLst>
          </p:cNvPr>
          <p:cNvSpPr txBox="1"/>
          <p:nvPr/>
        </p:nvSpPr>
        <p:spPr>
          <a:xfrm>
            <a:off x="6102437" y="2307294"/>
            <a:ext cx="258275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a:latin typeface="Arial" panose="020B0604020202020204" pitchFamily="34" charset="0"/>
                <a:cs typeface="Arial" panose="020B0604020202020204" pitchFamily="34" charset="0"/>
              </a:rPr>
              <a:t>Or use this QR Code: </a:t>
            </a:r>
          </a:p>
        </p:txBody>
      </p:sp>
    </p:spTree>
    <p:extLst>
      <p:ext uri="{BB962C8B-B14F-4D97-AF65-F5344CB8AC3E}">
        <p14:creationId xmlns:p14="http://schemas.microsoft.com/office/powerpoint/2010/main" val="3333474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65CA0-7F25-E24F-A461-D214A392F416}"/>
              </a:ext>
            </a:extLst>
          </p:cNvPr>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Thanks to Estela Bensimon and Associates for the framework!</a:t>
            </a:r>
          </a:p>
        </p:txBody>
      </p:sp>
      <p:pic>
        <p:nvPicPr>
          <p:cNvPr id="6" name="Content Placeholder 5" descr="Text&#10;&#10;Description automatically generated with medium confidence">
            <a:extLst>
              <a:ext uri="{FF2B5EF4-FFF2-40B4-BE49-F238E27FC236}">
                <a16:creationId xmlns:a16="http://schemas.microsoft.com/office/drawing/2014/main" id="{045AF12D-60BC-4A42-BDD7-9C048F751857}"/>
              </a:ext>
            </a:extLst>
          </p:cNvPr>
          <p:cNvPicPr>
            <a:picLocks noGrp="1" noChangeAspect="1"/>
          </p:cNvPicPr>
          <p:nvPr>
            <p:ph sz="half" idx="2"/>
          </p:nvPr>
        </p:nvPicPr>
        <p:blipFill>
          <a:blip r:embed="rId2"/>
          <a:stretch>
            <a:fillRect/>
          </a:stretch>
        </p:blipFill>
        <p:spPr>
          <a:xfrm>
            <a:off x="520700" y="4208126"/>
            <a:ext cx="3911600" cy="1231900"/>
          </a:xfrm>
        </p:spPr>
      </p:pic>
      <p:sp>
        <p:nvSpPr>
          <p:cNvPr id="4" name="Title 3">
            <a:extLst>
              <a:ext uri="{FF2B5EF4-FFF2-40B4-BE49-F238E27FC236}">
                <a16:creationId xmlns:a16="http://schemas.microsoft.com/office/drawing/2014/main" id="{07436AC1-B111-BB49-ABEA-A4658B8A9AC3}"/>
              </a:ext>
            </a:extLst>
          </p:cNvPr>
          <p:cNvSpPr>
            <a:spLocks noGrp="1"/>
          </p:cNvSpPr>
          <p:nvPr>
            <p:ph type="title"/>
          </p:nvPr>
        </p:nvSpPr>
        <p:spPr/>
        <p:txBody>
          <a:bodyPr/>
          <a:lstStyle/>
          <a:p>
            <a:r>
              <a:rPr lang="en-US" dirty="0"/>
              <a:t>Appreciation</a:t>
            </a:r>
          </a:p>
        </p:txBody>
      </p:sp>
      <p:sp>
        <p:nvSpPr>
          <p:cNvPr id="8" name="TextBox 7">
            <a:extLst>
              <a:ext uri="{FF2B5EF4-FFF2-40B4-BE49-F238E27FC236}">
                <a16:creationId xmlns:a16="http://schemas.microsoft.com/office/drawing/2014/main" id="{0B2CC201-7443-7742-BE65-A993B55A6F52}"/>
              </a:ext>
            </a:extLst>
          </p:cNvPr>
          <p:cNvSpPr txBox="1"/>
          <p:nvPr/>
        </p:nvSpPr>
        <p:spPr>
          <a:xfrm>
            <a:off x="4866468" y="1512408"/>
            <a:ext cx="3756832" cy="47705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sz="2800" dirty="0">
              <a:solidFill>
                <a:schemeClr val="tx1"/>
              </a:solidFill>
              <a:latin typeface="Arial" panose="020B0604020202020204" pitchFamily="34" charset="0"/>
              <a:cs typeface="Arial" panose="020B0604020202020204" pitchFamily="34" charset="0"/>
            </a:endParaRPr>
          </a:p>
          <a:p>
            <a:pPr algn="ctr"/>
            <a:r>
              <a:rPr lang="en-US" sz="2800" dirty="0">
                <a:solidFill>
                  <a:schemeClr val="tx1"/>
                </a:solidFill>
                <a:latin typeface="Arial" panose="020B0604020202020204" pitchFamily="34" charset="0"/>
                <a:cs typeface="Arial" panose="020B0604020202020204" pitchFamily="34" charset="0"/>
              </a:rPr>
              <a:t>Thanks to Joyya and the Suffolk REJI Group!</a:t>
            </a: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endParaRPr lang="en-US" sz="2800" dirty="0">
              <a:solidFill>
                <a:schemeClr val="tx1"/>
              </a:solidFill>
              <a:latin typeface="Arial" panose="020B0604020202020204" pitchFamily="34" charset="0"/>
              <a:cs typeface="Arial" panose="020B0604020202020204" pitchFamily="34" charset="0"/>
            </a:endParaRPr>
          </a:p>
          <a:p>
            <a:pPr algn="ctr"/>
            <a:r>
              <a:rPr lang="en-US" sz="3600" dirty="0">
                <a:solidFill>
                  <a:srgbClr val="7030A0"/>
                </a:solidFill>
                <a:latin typeface="Arial" panose="020B0604020202020204" pitchFamily="34" charset="0"/>
                <a:cs typeface="Arial" panose="020B0604020202020204" pitchFamily="34" charset="0"/>
              </a:rPr>
              <a:t>And…</a:t>
            </a:r>
            <a:r>
              <a:rPr lang="en-US" sz="3600" dirty="0">
                <a:solidFill>
                  <a:schemeClr val="tx1"/>
                </a:solidFill>
                <a:latin typeface="Arial" panose="020B0604020202020204" pitchFamily="34" charset="0"/>
                <a:cs typeface="Arial" panose="020B0604020202020204" pitchFamily="34" charset="0"/>
              </a:rPr>
              <a:t>Thanks to you for being here!</a:t>
            </a:r>
          </a:p>
        </p:txBody>
      </p:sp>
      <p:sp>
        <p:nvSpPr>
          <p:cNvPr id="9" name="5-Point Star 8">
            <a:extLst>
              <a:ext uri="{FF2B5EF4-FFF2-40B4-BE49-F238E27FC236}">
                <a16:creationId xmlns:a16="http://schemas.microsoft.com/office/drawing/2014/main" id="{FF179D43-1497-794D-841D-8E0F91C64F2B}"/>
              </a:ext>
            </a:extLst>
          </p:cNvPr>
          <p:cNvSpPr/>
          <p:nvPr/>
        </p:nvSpPr>
        <p:spPr>
          <a:xfrm>
            <a:off x="6307810" y="3549112"/>
            <a:ext cx="914400" cy="914400"/>
          </a:xfrm>
          <a:prstGeom prst="star5">
            <a:avLst>
              <a:gd name="adj" fmla="val 17565"/>
              <a:gd name="hf" fmla="val 105146"/>
              <a:gd name="vf" fmla="val 11055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37278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t>Racial Equity</a:t>
            </a:r>
          </a:p>
        </p:txBody>
      </p:sp>
      <p:sp>
        <p:nvSpPr>
          <p:cNvPr id="3" name="Content Placeholder 2">
            <a:extLst>
              <a:ext uri="{FF2B5EF4-FFF2-40B4-BE49-F238E27FC236}">
                <a16:creationId xmlns:a16="http://schemas.microsoft.com/office/drawing/2014/main" id="{1E148B6D-AE91-014F-A701-09F8E52C9987}"/>
              </a:ext>
            </a:extLst>
          </p:cNvPr>
          <p:cNvSpPr>
            <a:spLocks noGrp="1"/>
          </p:cNvSpPr>
          <p:nvPr>
            <p:ph idx="13"/>
          </p:nvPr>
        </p:nvSpPr>
        <p:spPr/>
        <p:txBody>
          <a:bodyPr/>
          <a:lstStyle/>
          <a:p>
            <a:r>
              <a:rPr lang="en-US" dirty="0"/>
              <a:t>Defining Racial Equity</a:t>
            </a:r>
          </a:p>
          <a:p>
            <a:pPr lvl="1"/>
            <a:r>
              <a:rPr lang="en-US" dirty="0"/>
              <a:t>The Accountability and Critical Dimensions</a:t>
            </a:r>
          </a:p>
        </p:txBody>
      </p:sp>
      <p:pic>
        <p:nvPicPr>
          <p:cNvPr id="6" name="Picture 5" descr="Logo&#10;&#10;Description automatically generated">
            <a:extLst>
              <a:ext uri="{FF2B5EF4-FFF2-40B4-BE49-F238E27FC236}">
                <a16:creationId xmlns:a16="http://schemas.microsoft.com/office/drawing/2014/main" id="{4705E87C-F9B1-BA45-BD44-33B157CF12A8}"/>
              </a:ext>
            </a:extLst>
          </p:cNvPr>
          <p:cNvPicPr>
            <a:picLocks noChangeAspect="1"/>
          </p:cNvPicPr>
          <p:nvPr/>
        </p:nvPicPr>
        <p:blipFill>
          <a:blip r:embed="rId3"/>
          <a:stretch>
            <a:fillRect/>
          </a:stretch>
        </p:blipFill>
        <p:spPr>
          <a:xfrm>
            <a:off x="2440698" y="2776377"/>
            <a:ext cx="4262603" cy="3349786"/>
          </a:xfrm>
          <a:prstGeom prst="rect">
            <a:avLst/>
          </a:prstGeom>
        </p:spPr>
      </p:pic>
      <p:sp>
        <p:nvSpPr>
          <p:cNvPr id="7" name="TextBox 6">
            <a:extLst>
              <a:ext uri="{FF2B5EF4-FFF2-40B4-BE49-F238E27FC236}">
                <a16:creationId xmlns:a16="http://schemas.microsoft.com/office/drawing/2014/main" id="{48B04BB2-5ECF-D94A-BBBF-03BD57C400DB}"/>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spTree>
    <p:extLst>
      <p:ext uri="{BB962C8B-B14F-4D97-AF65-F5344CB8AC3E}">
        <p14:creationId xmlns:p14="http://schemas.microsoft.com/office/powerpoint/2010/main" val="209816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t>Defining Racial Equity</a:t>
            </a:r>
          </a:p>
        </p:txBody>
      </p:sp>
      <p:pic>
        <p:nvPicPr>
          <p:cNvPr id="6" name="Picture 5" descr="Logo&#10;&#10;Description automatically generated">
            <a:extLst>
              <a:ext uri="{FF2B5EF4-FFF2-40B4-BE49-F238E27FC236}">
                <a16:creationId xmlns:a16="http://schemas.microsoft.com/office/drawing/2014/main" id="{4705E87C-F9B1-BA45-BD44-33B157CF12A8}"/>
              </a:ext>
            </a:extLst>
          </p:cNvPr>
          <p:cNvPicPr>
            <a:picLocks noChangeAspect="1"/>
          </p:cNvPicPr>
          <p:nvPr/>
        </p:nvPicPr>
        <p:blipFill>
          <a:blip r:embed="rId3"/>
          <a:stretch>
            <a:fillRect/>
          </a:stretch>
        </p:blipFill>
        <p:spPr>
          <a:xfrm>
            <a:off x="2440698" y="1512408"/>
            <a:ext cx="4262603" cy="3349786"/>
          </a:xfrm>
          <a:prstGeom prst="rect">
            <a:avLst/>
          </a:prstGeom>
        </p:spPr>
      </p:pic>
      <p:sp>
        <p:nvSpPr>
          <p:cNvPr id="7" name="TextBox 6">
            <a:extLst>
              <a:ext uri="{FF2B5EF4-FFF2-40B4-BE49-F238E27FC236}">
                <a16:creationId xmlns:a16="http://schemas.microsoft.com/office/drawing/2014/main" id="{48B04BB2-5ECF-D94A-BBBF-03BD57C400DB}"/>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sp>
        <p:nvSpPr>
          <p:cNvPr id="4" name="TextBox 3">
            <a:extLst>
              <a:ext uri="{FF2B5EF4-FFF2-40B4-BE49-F238E27FC236}">
                <a16:creationId xmlns:a16="http://schemas.microsoft.com/office/drawing/2014/main" id="{5BB8514E-9ADD-9241-834B-A462F65AD0D9}"/>
              </a:ext>
            </a:extLst>
          </p:cNvPr>
          <p:cNvSpPr txBox="1"/>
          <p:nvPr/>
        </p:nvSpPr>
        <p:spPr>
          <a:xfrm>
            <a:off x="1855779" y="4695987"/>
            <a:ext cx="5908872" cy="156966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dirty="0">
                <a:latin typeface="Arial" panose="020B0604020202020204" pitchFamily="34" charset="0"/>
                <a:cs typeface="Arial" panose="020B0604020202020204" pitchFamily="34" charset="0"/>
              </a:rPr>
              <a:t>Proportional representation of historically marginalized groups in educational outcomes (e.g., admissions, access, retention, degree completion)</a:t>
            </a:r>
          </a:p>
        </p:txBody>
      </p:sp>
    </p:spTree>
    <p:extLst>
      <p:ext uri="{BB962C8B-B14F-4D97-AF65-F5344CB8AC3E}">
        <p14:creationId xmlns:p14="http://schemas.microsoft.com/office/powerpoint/2010/main" val="232230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6C10D2-810F-8E46-A23B-41979BFD2D4E}"/>
              </a:ext>
            </a:extLst>
          </p:cNvPr>
          <p:cNvSpPr txBox="1"/>
          <p:nvPr/>
        </p:nvSpPr>
        <p:spPr>
          <a:xfrm>
            <a:off x="3332137" y="957744"/>
            <a:ext cx="4541004"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 Equity</a:t>
            </a:r>
          </a:p>
        </p:txBody>
      </p:sp>
      <p:pic>
        <p:nvPicPr>
          <p:cNvPr id="5" name="Picture 4" descr="Diagram&#10;&#10;Description automatically generated">
            <a:extLst>
              <a:ext uri="{FF2B5EF4-FFF2-40B4-BE49-F238E27FC236}">
                <a16:creationId xmlns:a16="http://schemas.microsoft.com/office/drawing/2014/main" id="{63542E47-7801-AD49-8621-35BCFF9667E4}"/>
              </a:ext>
            </a:extLst>
          </p:cNvPr>
          <p:cNvPicPr>
            <a:picLocks noChangeAspect="1"/>
          </p:cNvPicPr>
          <p:nvPr/>
        </p:nvPicPr>
        <p:blipFill>
          <a:blip r:embed="rId3"/>
          <a:stretch>
            <a:fillRect/>
          </a:stretch>
        </p:blipFill>
        <p:spPr>
          <a:xfrm>
            <a:off x="492345" y="2054303"/>
            <a:ext cx="3360367" cy="2749391"/>
          </a:xfrm>
          <a:prstGeom prst="rect">
            <a:avLst/>
          </a:prstGeom>
        </p:spPr>
      </p:pic>
      <p:pic>
        <p:nvPicPr>
          <p:cNvPr id="8" name="Picture 7" descr="Diagram&#10;&#10;Description automatically generated">
            <a:extLst>
              <a:ext uri="{FF2B5EF4-FFF2-40B4-BE49-F238E27FC236}">
                <a16:creationId xmlns:a16="http://schemas.microsoft.com/office/drawing/2014/main" id="{B0C6D4D4-5990-E447-8E14-547EEF4D9931}"/>
              </a:ext>
            </a:extLst>
          </p:cNvPr>
          <p:cNvPicPr>
            <a:picLocks noChangeAspect="1"/>
          </p:cNvPicPr>
          <p:nvPr/>
        </p:nvPicPr>
        <p:blipFill>
          <a:blip r:embed="rId3"/>
          <a:stretch>
            <a:fillRect/>
          </a:stretch>
        </p:blipFill>
        <p:spPr>
          <a:xfrm>
            <a:off x="5291288" y="2054304"/>
            <a:ext cx="3360367" cy="2749391"/>
          </a:xfrm>
          <a:prstGeom prst="rect">
            <a:avLst/>
          </a:prstGeom>
        </p:spPr>
      </p:pic>
      <p:sp>
        <p:nvSpPr>
          <p:cNvPr id="9" name="TextBox 8">
            <a:extLst>
              <a:ext uri="{FF2B5EF4-FFF2-40B4-BE49-F238E27FC236}">
                <a16:creationId xmlns:a16="http://schemas.microsoft.com/office/drawing/2014/main" id="{1BCB7248-75E0-AD4F-9891-975C0E55EFF2}"/>
              </a:ext>
            </a:extLst>
          </p:cNvPr>
          <p:cNvSpPr txBox="1"/>
          <p:nvPr/>
        </p:nvSpPr>
        <p:spPr>
          <a:xfrm>
            <a:off x="728420" y="5253925"/>
            <a:ext cx="312429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Proportion of </a:t>
            </a:r>
            <a:r>
              <a:rPr lang="en-US" b="1" dirty="0">
                <a:latin typeface="Arial" panose="020B0604020202020204" pitchFamily="34" charset="0"/>
                <a:cs typeface="Arial" panose="020B0604020202020204" pitchFamily="34" charset="0"/>
              </a:rPr>
              <a:t>Entering</a:t>
            </a:r>
            <a:r>
              <a:rPr lang="en-US" dirty="0">
                <a:latin typeface="Arial" panose="020B0604020202020204" pitchFamily="34" charset="0"/>
                <a:cs typeface="Arial" panose="020B0604020202020204" pitchFamily="34" charset="0"/>
              </a:rPr>
              <a:t> Student Population</a:t>
            </a:r>
          </a:p>
        </p:txBody>
      </p:sp>
      <p:sp>
        <p:nvSpPr>
          <p:cNvPr id="10" name="TextBox 9">
            <a:extLst>
              <a:ext uri="{FF2B5EF4-FFF2-40B4-BE49-F238E27FC236}">
                <a16:creationId xmlns:a16="http://schemas.microsoft.com/office/drawing/2014/main" id="{326ED30D-D0A6-D845-9EB6-6344E1FB74B3}"/>
              </a:ext>
            </a:extLst>
          </p:cNvPr>
          <p:cNvSpPr txBox="1"/>
          <p:nvPr/>
        </p:nvSpPr>
        <p:spPr>
          <a:xfrm>
            <a:off x="5096359" y="5253924"/>
            <a:ext cx="312429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Proportion of </a:t>
            </a:r>
            <a:r>
              <a:rPr lang="en-US" b="1" dirty="0">
                <a:latin typeface="Arial" panose="020B0604020202020204" pitchFamily="34" charset="0"/>
                <a:cs typeface="Arial" panose="020B0604020202020204" pitchFamily="34" charset="0"/>
              </a:rPr>
              <a:t>Graduating</a:t>
            </a:r>
            <a:r>
              <a:rPr lang="en-US" dirty="0">
                <a:latin typeface="Arial" panose="020B0604020202020204" pitchFamily="34" charset="0"/>
                <a:cs typeface="Arial" panose="020B0604020202020204" pitchFamily="34" charset="0"/>
              </a:rPr>
              <a:t> Student Population</a:t>
            </a:r>
          </a:p>
        </p:txBody>
      </p:sp>
      <p:sp>
        <p:nvSpPr>
          <p:cNvPr id="11" name="TextBox 10">
            <a:extLst>
              <a:ext uri="{FF2B5EF4-FFF2-40B4-BE49-F238E27FC236}">
                <a16:creationId xmlns:a16="http://schemas.microsoft.com/office/drawing/2014/main" id="{B6065C48-BFE5-564C-8BB0-1441ED1E40B1}"/>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spTree>
    <p:extLst>
      <p:ext uri="{BB962C8B-B14F-4D97-AF65-F5344CB8AC3E}">
        <p14:creationId xmlns:p14="http://schemas.microsoft.com/office/powerpoint/2010/main" val="148372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t>Defining Racial Equity</a:t>
            </a:r>
          </a:p>
        </p:txBody>
      </p:sp>
      <p:pic>
        <p:nvPicPr>
          <p:cNvPr id="6" name="Picture 5" descr="Logo&#10;&#10;Description automatically generated">
            <a:extLst>
              <a:ext uri="{FF2B5EF4-FFF2-40B4-BE49-F238E27FC236}">
                <a16:creationId xmlns:a16="http://schemas.microsoft.com/office/drawing/2014/main" id="{4705E87C-F9B1-BA45-BD44-33B157CF12A8}"/>
              </a:ext>
            </a:extLst>
          </p:cNvPr>
          <p:cNvPicPr>
            <a:picLocks noChangeAspect="1"/>
          </p:cNvPicPr>
          <p:nvPr/>
        </p:nvPicPr>
        <p:blipFill>
          <a:blip r:embed="rId3"/>
          <a:stretch>
            <a:fillRect/>
          </a:stretch>
        </p:blipFill>
        <p:spPr>
          <a:xfrm>
            <a:off x="4138047" y="2123439"/>
            <a:ext cx="4262603" cy="3349786"/>
          </a:xfrm>
          <a:prstGeom prst="rect">
            <a:avLst/>
          </a:prstGeom>
        </p:spPr>
      </p:pic>
      <p:sp>
        <p:nvSpPr>
          <p:cNvPr id="7" name="TextBox 6">
            <a:extLst>
              <a:ext uri="{FF2B5EF4-FFF2-40B4-BE49-F238E27FC236}">
                <a16:creationId xmlns:a16="http://schemas.microsoft.com/office/drawing/2014/main" id="{48B04BB2-5ECF-D94A-BBBF-03BD57C400DB}"/>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sp>
        <p:nvSpPr>
          <p:cNvPr id="4" name="TextBox 3">
            <a:extLst>
              <a:ext uri="{FF2B5EF4-FFF2-40B4-BE49-F238E27FC236}">
                <a16:creationId xmlns:a16="http://schemas.microsoft.com/office/drawing/2014/main" id="{5BB8514E-9ADD-9241-834B-A462F65AD0D9}"/>
              </a:ext>
            </a:extLst>
          </p:cNvPr>
          <p:cNvSpPr txBox="1"/>
          <p:nvPr/>
        </p:nvSpPr>
        <p:spPr>
          <a:xfrm>
            <a:off x="457200" y="2123439"/>
            <a:ext cx="3680847" cy="2677656"/>
          </a:xfrm>
          <a:prstGeom prst="rect">
            <a:avLst/>
          </a:prstGeom>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latin typeface="Arial" panose="020B0604020202020204" pitchFamily="34" charset="0"/>
                <a:cs typeface="Arial" panose="020B0604020202020204" pitchFamily="34" charset="0"/>
              </a:rPr>
              <a:t>Recognition that institutional racism and bias are characteristic of colleges and universities that must be dismantled with strategies that are race conscious</a:t>
            </a:r>
          </a:p>
        </p:txBody>
      </p:sp>
    </p:spTree>
    <p:extLst>
      <p:ext uri="{BB962C8B-B14F-4D97-AF65-F5344CB8AC3E}">
        <p14:creationId xmlns:p14="http://schemas.microsoft.com/office/powerpoint/2010/main" val="281922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t>Equity-Mindedness</a:t>
            </a:r>
          </a:p>
        </p:txBody>
      </p:sp>
      <p:sp>
        <p:nvSpPr>
          <p:cNvPr id="3" name="Content Placeholder 2">
            <a:extLst>
              <a:ext uri="{FF2B5EF4-FFF2-40B4-BE49-F238E27FC236}">
                <a16:creationId xmlns:a16="http://schemas.microsoft.com/office/drawing/2014/main" id="{1E148B6D-AE91-014F-A701-09F8E52C9987}"/>
              </a:ext>
            </a:extLst>
          </p:cNvPr>
          <p:cNvSpPr>
            <a:spLocks noGrp="1"/>
          </p:cNvSpPr>
          <p:nvPr>
            <p:ph idx="13"/>
          </p:nvPr>
        </p:nvSpPr>
        <p:spPr/>
        <p:txBody>
          <a:bodyPr>
            <a:normAutofit/>
          </a:bodyPr>
          <a:lstStyle/>
          <a:p>
            <a:r>
              <a:rPr lang="en-US" dirty="0"/>
              <a:t>Practitioner awareness of racial identity</a:t>
            </a:r>
          </a:p>
          <a:p>
            <a:r>
              <a:rPr lang="en-US" dirty="0"/>
              <a:t>Practitioner awareness of racialized patterns</a:t>
            </a:r>
          </a:p>
          <a:p>
            <a:r>
              <a:rPr lang="en-US" dirty="0"/>
              <a:t>Practitioner reflection on racial consequences of actions</a:t>
            </a:r>
          </a:p>
          <a:p>
            <a:r>
              <a:rPr lang="en-US" dirty="0"/>
              <a:t>Practitioner agency and willingness to produce racial equity</a:t>
            </a:r>
          </a:p>
        </p:txBody>
      </p:sp>
      <p:sp>
        <p:nvSpPr>
          <p:cNvPr id="4" name="TextBox 3">
            <a:extLst>
              <a:ext uri="{FF2B5EF4-FFF2-40B4-BE49-F238E27FC236}">
                <a16:creationId xmlns:a16="http://schemas.microsoft.com/office/drawing/2014/main" id="{4B3D07C7-467D-5749-A14F-E5E081867FB0}"/>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spTree>
    <p:extLst>
      <p:ext uri="{BB962C8B-B14F-4D97-AF65-F5344CB8AC3E}">
        <p14:creationId xmlns:p14="http://schemas.microsoft.com/office/powerpoint/2010/main" val="86564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E51D8-CE49-7B55-B062-EE5A48DA4BB4}"/>
              </a:ext>
            </a:extLst>
          </p:cNvPr>
          <p:cNvSpPr>
            <a:spLocks noGrp="1"/>
          </p:cNvSpPr>
          <p:nvPr>
            <p:ph type="title"/>
          </p:nvPr>
        </p:nvSpPr>
        <p:spPr/>
        <p:txBody>
          <a:bodyPr/>
          <a:lstStyle/>
          <a:p>
            <a:r>
              <a:rPr lang="en-US" dirty="0"/>
              <a:t>Developing Equity-Mindedness</a:t>
            </a:r>
          </a:p>
        </p:txBody>
      </p:sp>
      <p:sp>
        <p:nvSpPr>
          <p:cNvPr id="6" name="TextBox 5">
            <a:extLst>
              <a:ext uri="{FF2B5EF4-FFF2-40B4-BE49-F238E27FC236}">
                <a16:creationId xmlns:a16="http://schemas.microsoft.com/office/drawing/2014/main" id="{23EADEFA-0AE7-D2BA-970A-1957D3AD1F7D}"/>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Center for Urban Education (2020)</a:t>
            </a:r>
          </a:p>
        </p:txBody>
      </p:sp>
      <p:pic>
        <p:nvPicPr>
          <p:cNvPr id="8" name="Picture 7" descr="Diagram&#10;&#10;Description automatically generated">
            <a:extLst>
              <a:ext uri="{FF2B5EF4-FFF2-40B4-BE49-F238E27FC236}">
                <a16:creationId xmlns:a16="http://schemas.microsoft.com/office/drawing/2014/main" id="{58916734-5E70-906C-974D-9A1CA9029D36}"/>
              </a:ext>
            </a:extLst>
          </p:cNvPr>
          <p:cNvPicPr>
            <a:picLocks noChangeAspect="1"/>
          </p:cNvPicPr>
          <p:nvPr/>
        </p:nvPicPr>
        <p:blipFill>
          <a:blip r:embed="rId3"/>
          <a:stretch>
            <a:fillRect/>
          </a:stretch>
        </p:blipFill>
        <p:spPr>
          <a:xfrm>
            <a:off x="1062609" y="1655928"/>
            <a:ext cx="7018782" cy="4689144"/>
          </a:xfrm>
          <a:prstGeom prst="rect">
            <a:avLst/>
          </a:prstGeom>
        </p:spPr>
      </p:pic>
    </p:spTree>
    <p:extLst>
      <p:ext uri="{BB962C8B-B14F-4D97-AF65-F5344CB8AC3E}">
        <p14:creationId xmlns:p14="http://schemas.microsoft.com/office/powerpoint/2010/main" val="243071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17A7-217A-D94D-BA84-AD58490B0528}"/>
              </a:ext>
            </a:extLst>
          </p:cNvPr>
          <p:cNvSpPr>
            <a:spLocks noGrp="1"/>
          </p:cNvSpPr>
          <p:nvPr>
            <p:ph type="title"/>
          </p:nvPr>
        </p:nvSpPr>
        <p:spPr/>
        <p:txBody>
          <a:bodyPr/>
          <a:lstStyle/>
          <a:p>
            <a:r>
              <a:rPr lang="en-US" dirty="0"/>
              <a:t>Engagement Tool</a:t>
            </a:r>
          </a:p>
        </p:txBody>
      </p:sp>
      <p:sp>
        <p:nvSpPr>
          <p:cNvPr id="3" name="Content Placeholder 2">
            <a:extLst>
              <a:ext uri="{FF2B5EF4-FFF2-40B4-BE49-F238E27FC236}">
                <a16:creationId xmlns:a16="http://schemas.microsoft.com/office/drawing/2014/main" id="{1E148B6D-AE91-014F-A701-09F8E52C9987}"/>
              </a:ext>
            </a:extLst>
          </p:cNvPr>
          <p:cNvSpPr>
            <a:spLocks noGrp="1"/>
          </p:cNvSpPr>
          <p:nvPr>
            <p:ph idx="13"/>
          </p:nvPr>
        </p:nvSpPr>
        <p:spPr/>
        <p:txBody>
          <a:bodyPr>
            <a:normAutofit/>
          </a:bodyPr>
          <a:lstStyle/>
          <a:p>
            <a:r>
              <a:rPr lang="en-US" dirty="0"/>
              <a:t>Activity Goals</a:t>
            </a:r>
          </a:p>
          <a:p>
            <a:pPr lvl="1"/>
            <a:r>
              <a:rPr lang="en-US" dirty="0"/>
              <a:t>Examine how you welcome and build relationships with students </a:t>
            </a:r>
          </a:p>
          <a:p>
            <a:pPr lvl="1"/>
            <a:r>
              <a:rPr lang="en-US" dirty="0"/>
              <a:t>Bring awareness to which groups of students are more engaged, which do you pay more attention to, who speaks and who rewarded</a:t>
            </a:r>
          </a:p>
          <a:p>
            <a:pPr lvl="1"/>
            <a:r>
              <a:rPr lang="en-US" dirty="0"/>
              <a:t>Your “best guess” of each student’s racial/ethnic identity is appropriate here</a:t>
            </a:r>
          </a:p>
        </p:txBody>
      </p:sp>
      <p:sp>
        <p:nvSpPr>
          <p:cNvPr id="4" name="TextBox 3">
            <a:extLst>
              <a:ext uri="{FF2B5EF4-FFF2-40B4-BE49-F238E27FC236}">
                <a16:creationId xmlns:a16="http://schemas.microsoft.com/office/drawing/2014/main" id="{4B3D07C7-467D-5749-A14F-E5E081867FB0}"/>
              </a:ext>
            </a:extLst>
          </p:cNvPr>
          <p:cNvSpPr txBox="1"/>
          <p:nvPr/>
        </p:nvSpPr>
        <p:spPr>
          <a:xfrm>
            <a:off x="278969" y="6488592"/>
            <a:ext cx="8040024"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Bensimon &amp; Associates (2021) Racial Equity Data Discovery Workshop</a:t>
            </a:r>
          </a:p>
        </p:txBody>
      </p:sp>
    </p:spTree>
    <p:extLst>
      <p:ext uri="{BB962C8B-B14F-4D97-AF65-F5344CB8AC3E}">
        <p14:creationId xmlns:p14="http://schemas.microsoft.com/office/powerpoint/2010/main" val="4288084142"/>
      </p:ext>
    </p:extLst>
  </p:cSld>
  <p:clrMapOvr>
    <a:masterClrMapping/>
  </p:clrMapOvr>
</p:sld>
</file>

<file path=ppt/theme/theme1.xml><?xml version="1.0" encoding="utf-8"?>
<a:theme xmlns:a="http://schemas.openxmlformats.org/drawingml/2006/main" name="White with laurels">
  <a:themeElements>
    <a:clrScheme name="Suffolk University Template Final">
      <a:dk1>
        <a:srgbClr val="142F53"/>
      </a:dk1>
      <a:lt1>
        <a:srgbClr val="FFFFFF"/>
      </a:lt1>
      <a:dk2>
        <a:srgbClr val="142F53"/>
      </a:dk2>
      <a:lt2>
        <a:srgbClr val="C6A141"/>
      </a:lt2>
      <a:accent1>
        <a:srgbClr val="4E87A0"/>
      </a:accent1>
      <a:accent2>
        <a:srgbClr val="EE2737"/>
      </a:accent2>
      <a:accent3>
        <a:srgbClr val="64A70B"/>
      </a:accent3>
      <a:accent4>
        <a:srgbClr val="565294"/>
      </a:accent4>
      <a:accent5>
        <a:srgbClr val="115E67"/>
      </a:accent5>
      <a:accent6>
        <a:srgbClr val="FF6900"/>
      </a:accent6>
      <a:hlink>
        <a:srgbClr val="2C5697"/>
      </a:hlink>
      <a:folHlink>
        <a:srgbClr val="6D207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ek1_FULL" id="{759C3495-7C45-FA46-8AE1-920A542A5E97}" vid="{0DFD7D96-3A86-7846-A397-53DAAC3755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White with laurels</Template>
  <TotalTime>6831</TotalTime>
  <Words>1571</Words>
  <Application>Microsoft Macintosh PowerPoint</Application>
  <PresentationFormat>On-screen Show (4:3)</PresentationFormat>
  <Paragraphs>314</Paragraphs>
  <Slides>27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Georgia</vt:lpstr>
      <vt:lpstr>White with laurels</vt:lpstr>
      <vt:lpstr>Equity-Minded Teaching Practices: Race/Ethnicity-Conscious Student Engagement</vt:lpstr>
      <vt:lpstr>Workshop Overview</vt:lpstr>
      <vt:lpstr>Racial Equity</vt:lpstr>
      <vt:lpstr>Defining Racial Equity</vt:lpstr>
      <vt:lpstr>PowerPoint Presentation</vt:lpstr>
      <vt:lpstr>Defining Racial Equity</vt:lpstr>
      <vt:lpstr>Equity-Mindedness</vt:lpstr>
      <vt:lpstr>Developing Equity-Mindedness</vt:lpstr>
      <vt:lpstr>Engagement Tool</vt:lpstr>
      <vt:lpstr>Instructions</vt:lpstr>
      <vt:lpstr>PowerPoint Presentation</vt:lpstr>
      <vt:lpstr>Step 1: Observe and Count</vt:lpstr>
      <vt:lpstr>Step 1: Observe and Count</vt:lpstr>
      <vt:lpstr>Step 1: Observe and Count</vt:lpstr>
      <vt:lpstr>Step 2: Analyze</vt:lpstr>
      <vt:lpstr>Step 2: Analyze</vt:lpstr>
      <vt:lpstr>Step 2: Analyze</vt:lpstr>
      <vt:lpstr>Step 3: Interpret</vt:lpstr>
      <vt:lpstr>Step 3: Interpret</vt:lpstr>
      <vt:lpstr>Example</vt:lpstr>
      <vt:lpstr>Step 3: Self-Reflection</vt:lpstr>
      <vt:lpstr>Step 4: Develop Changes</vt:lpstr>
      <vt:lpstr>Engagement Tool</vt:lpstr>
      <vt:lpstr>Building Equity-Mindedness</vt:lpstr>
      <vt:lpstr>Summer Workshop</vt:lpstr>
      <vt:lpstr>Suffolk DEI Curriculum Survey</vt:lpstr>
      <vt:lpstr>Appreciation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MGT-322</dc:title>
  <dc:creator>Greg Beaver</dc:creator>
  <cp:lastModifiedBy>Greg R. Beaver</cp:lastModifiedBy>
  <cp:revision>343</cp:revision>
  <dcterms:created xsi:type="dcterms:W3CDTF">2018-09-02T13:47:28Z</dcterms:created>
  <dcterms:modified xsi:type="dcterms:W3CDTF">2022-05-16T12:07:39Z</dcterms:modified>
</cp:coreProperties>
</file>